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55"/>
  </p:notesMasterIdLst>
  <p:sldIdLst>
    <p:sldId id="256" r:id="rId2"/>
    <p:sldId id="257" r:id="rId3"/>
    <p:sldId id="258" r:id="rId4"/>
    <p:sldId id="361" r:id="rId5"/>
    <p:sldId id="259" r:id="rId6"/>
    <p:sldId id="325" r:id="rId7"/>
    <p:sldId id="260" r:id="rId8"/>
    <p:sldId id="261" r:id="rId9"/>
    <p:sldId id="263" r:id="rId10"/>
    <p:sldId id="311" r:id="rId11"/>
    <p:sldId id="358" r:id="rId12"/>
    <p:sldId id="359" r:id="rId13"/>
    <p:sldId id="353" r:id="rId14"/>
    <p:sldId id="329" r:id="rId15"/>
    <p:sldId id="330" r:id="rId16"/>
    <p:sldId id="331" r:id="rId17"/>
    <p:sldId id="334" r:id="rId18"/>
    <p:sldId id="335" r:id="rId19"/>
    <p:sldId id="337" r:id="rId20"/>
    <p:sldId id="338" r:id="rId21"/>
    <p:sldId id="339" r:id="rId22"/>
    <p:sldId id="332" r:id="rId23"/>
    <p:sldId id="333" r:id="rId24"/>
    <p:sldId id="340" r:id="rId25"/>
    <p:sldId id="341" r:id="rId26"/>
    <p:sldId id="360" r:id="rId27"/>
    <p:sldId id="355" r:id="rId28"/>
    <p:sldId id="356" r:id="rId29"/>
    <p:sldId id="357" r:id="rId30"/>
    <p:sldId id="343" r:id="rId31"/>
    <p:sldId id="287" r:id="rId32"/>
    <p:sldId id="299" r:id="rId33"/>
    <p:sldId id="300" r:id="rId34"/>
    <p:sldId id="316" r:id="rId35"/>
    <p:sldId id="301" r:id="rId36"/>
    <p:sldId id="298" r:id="rId37"/>
    <p:sldId id="344" r:id="rId38"/>
    <p:sldId id="345" r:id="rId39"/>
    <p:sldId id="319" r:id="rId40"/>
    <p:sldId id="320" r:id="rId41"/>
    <p:sldId id="321" r:id="rId42"/>
    <p:sldId id="310" r:id="rId43"/>
    <p:sldId id="346" r:id="rId44"/>
    <p:sldId id="347" r:id="rId45"/>
    <p:sldId id="318" r:id="rId46"/>
    <p:sldId id="313" r:id="rId47"/>
    <p:sldId id="348" r:id="rId48"/>
    <p:sldId id="317" r:id="rId49"/>
    <p:sldId id="349" r:id="rId50"/>
    <p:sldId id="350" r:id="rId51"/>
    <p:sldId id="351" r:id="rId52"/>
    <p:sldId id="295" r:id="rId53"/>
    <p:sldId id="29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1"/>
    <p:restoredTop sz="78947" autoAdjust="0"/>
  </p:normalViewPr>
  <p:slideViewPr>
    <p:cSldViewPr snapToGrid="0" snapToObjects="1">
      <p:cViewPr>
        <p:scale>
          <a:sx n="100" d="100"/>
          <a:sy n="100" d="100"/>
        </p:scale>
        <p:origin x="-94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F1A62-841E-674B-AE7F-21AD0FB8A022}" type="datetimeFigureOut">
              <a:t>4/25/18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40C12-F5D3-2945-A571-8A70A8E90874}" type="slidenum">
              <a:t>‹#›</a:t>
            </a:fld>
            <a:endParaRPr lang="en-US"/>
          </a:p>
        </p:txBody>
      </p:sp>
    </p:spTree>
    <p:extLst>
      <p:ext uri="{BB962C8B-B14F-4D97-AF65-F5344CB8AC3E}">
        <p14:creationId xmlns:p14="http://schemas.microsoft.com/office/powerpoint/2010/main" val="93971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Ngày nay, khi xã hội càng phát triển, thì các phương thức đào tạo nhân viên doanh nghiệp cũng ngày được coi trọng. Các công ty trên thế giới đang đầu tư mạnh mẽ cho việc phát triển và đào tạo nhân viên. Lấy một ví dụ cụ thể ở Mỹ, chi phí cho việc đào tạo nhân viên tăng mạnh ở mức 12.4% mỗi năm – đây là một thống kê được thành lập vào năm 2017 tại tờ báo training. Việc đào tạo hiệu quả không chỉ tăng kiến thức và kĩ năng cho nhân viên mà ngoài ra còn tạo tính thúc đẩy về sự đóng góp và trung thành. Nhưng mà hiện nay, ở việt nam, việc đào tạo nhân viên của các doanh nghiệp chưa được đầu tư đúng mức. Các phương thức đào tạo nhân viên ở các công ty này còn hạn hẹp và có nhiều giới hạn.</a:t>
            </a:r>
          </a:p>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a:t>
            </a:fld>
            <a:endParaRPr lang="en-US"/>
          </a:p>
        </p:txBody>
      </p:sp>
    </p:spTree>
    <p:extLst>
      <p:ext uri="{BB962C8B-B14F-4D97-AF65-F5344CB8AC3E}">
        <p14:creationId xmlns:p14="http://schemas.microsoft.com/office/powerpoint/2010/main" val="313542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47</a:t>
            </a:fld>
            <a:endParaRPr lang="en-US"/>
          </a:p>
        </p:txBody>
      </p:sp>
    </p:spTree>
    <p:extLst>
      <p:ext uri="{BB962C8B-B14F-4D97-AF65-F5344CB8AC3E}">
        <p14:creationId xmlns:p14="http://schemas.microsoft.com/office/powerpoint/2010/main" val="68383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48</a:t>
            </a:fld>
            <a:endParaRPr lang="en-US"/>
          </a:p>
        </p:txBody>
      </p:sp>
    </p:spTree>
    <p:extLst>
      <p:ext uri="{BB962C8B-B14F-4D97-AF65-F5344CB8AC3E}">
        <p14:creationId xmlns:p14="http://schemas.microsoft.com/office/powerpoint/2010/main" val="131868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51</a:t>
            </a:fld>
            <a:endParaRPr lang="en-US"/>
          </a:p>
        </p:txBody>
      </p:sp>
    </p:spTree>
    <p:extLst>
      <p:ext uri="{BB962C8B-B14F-4D97-AF65-F5344CB8AC3E}">
        <p14:creationId xmlns:p14="http://schemas.microsoft.com/office/powerpoint/2010/main" val="7446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Thế</a:t>
            </a:r>
            <a:r>
              <a:rPr lang="en-US" baseline="0" smtClean="0"/>
              <a:t> anh</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31</a:t>
            </a:fld>
            <a:endParaRPr lang="en-US"/>
          </a:p>
        </p:txBody>
      </p:sp>
    </p:spTree>
    <p:extLst>
      <p:ext uri="{BB962C8B-B14F-4D97-AF65-F5344CB8AC3E}">
        <p14:creationId xmlns:p14="http://schemas.microsoft.com/office/powerpoint/2010/main" val="418711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31BA2A-9C9C-2545-98C9-049F1B47D8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83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traisy</a:t>
            </a:r>
            <a:r>
              <a:rPr lang="en-US" sz="1200" kern="1200" dirty="0">
                <a:solidFill>
                  <a:schemeClr val="tx1"/>
                </a:solidFill>
                <a:effectLst/>
                <a:latin typeface="+mn-lt"/>
                <a:ea typeface="+mn-ea"/>
                <a:cs typeface="+mn-cs"/>
              </a:rPr>
              <a:t> web app.</a:t>
            </a:r>
          </a:p>
          <a:p>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học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BD95A8-9D9C-4054-A56C-5457C7F35655}" type="slidenum">
              <a:rPr lang="en-US" smtClean="0"/>
              <a:t>36</a:t>
            </a:fld>
            <a:endParaRPr lang="en-US"/>
          </a:p>
        </p:txBody>
      </p:sp>
    </p:spTree>
    <p:extLst>
      <p:ext uri="{BB962C8B-B14F-4D97-AF65-F5344CB8AC3E}">
        <p14:creationId xmlns:p14="http://schemas.microsoft.com/office/powerpoint/2010/main" val="349872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Bỏ</a:t>
            </a:r>
            <a:r>
              <a:rPr lang="en-US" baseline="0" smtClean="0"/>
              <a:t> coursefeedback</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38</a:t>
            </a:fld>
            <a:endParaRPr lang="en-US"/>
          </a:p>
        </p:txBody>
      </p:sp>
    </p:spTree>
    <p:extLst>
      <p:ext uri="{BB962C8B-B14F-4D97-AF65-F5344CB8AC3E}">
        <p14:creationId xmlns:p14="http://schemas.microsoft.com/office/powerpoint/2010/main" val="89050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40</a:t>
            </a:fld>
            <a:endParaRPr lang="en-US"/>
          </a:p>
        </p:txBody>
      </p:sp>
    </p:spTree>
    <p:extLst>
      <p:ext uri="{BB962C8B-B14F-4D97-AF65-F5344CB8AC3E}">
        <p14:creationId xmlns:p14="http://schemas.microsoft.com/office/powerpoint/2010/main" val="170922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Bỏ</a:t>
            </a:r>
            <a:r>
              <a:rPr lang="en-US" baseline="0" smtClean="0"/>
              <a:t> lecture/quiz</a:t>
            </a:r>
          </a:p>
          <a:p>
            <a:r>
              <a:rPr lang="en-US" baseline="0" smtClean="0"/>
              <a:t>Thêm author reply feedback</a:t>
            </a:r>
          </a:p>
          <a:p>
            <a:r>
              <a:rPr lang="en-US" baseline="0" smtClean="0"/>
              <a:t>Thêm program</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41</a:t>
            </a:fld>
            <a:endParaRPr lang="en-US"/>
          </a:p>
        </p:txBody>
      </p:sp>
    </p:spTree>
    <p:extLst>
      <p:ext uri="{BB962C8B-B14F-4D97-AF65-F5344CB8AC3E}">
        <p14:creationId xmlns:p14="http://schemas.microsoft.com/office/powerpoint/2010/main" val="336818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BA2A-9C9C-2545-98C9-049F1B47D826}" type="slidenum">
              <a:rPr lang="en-US" smtClean="0"/>
              <a:t>43</a:t>
            </a:fld>
            <a:endParaRPr lang="en-US"/>
          </a:p>
        </p:txBody>
      </p:sp>
    </p:spTree>
    <p:extLst>
      <p:ext uri="{BB962C8B-B14F-4D97-AF65-F5344CB8AC3E}">
        <p14:creationId xmlns:p14="http://schemas.microsoft.com/office/powerpoint/2010/main" val="246404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section</a:t>
            </a:r>
            <a:endParaRPr lang="en-US"/>
          </a:p>
        </p:txBody>
      </p:sp>
      <p:sp>
        <p:nvSpPr>
          <p:cNvPr id="4" name="Slide Number Placeholder 3"/>
          <p:cNvSpPr>
            <a:spLocks noGrp="1"/>
          </p:cNvSpPr>
          <p:nvPr>
            <p:ph type="sldNum" sz="quarter" idx="10"/>
          </p:nvPr>
        </p:nvSpPr>
        <p:spPr/>
        <p:txBody>
          <a:bodyPr/>
          <a:lstStyle/>
          <a:p>
            <a:fld id="{6CB40C12-F5D3-2945-A571-8A70A8E90874}" type="slidenum">
              <a:rPr lang="en-US" smtClean="0"/>
              <a:t>45</a:t>
            </a:fld>
            <a:endParaRPr lang="en-US"/>
          </a:p>
        </p:txBody>
      </p:sp>
    </p:spTree>
    <p:extLst>
      <p:ext uri="{BB962C8B-B14F-4D97-AF65-F5344CB8AC3E}">
        <p14:creationId xmlns:p14="http://schemas.microsoft.com/office/powerpoint/2010/main" val="923444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smtClean="0"/>
              <a:t>4/25/2018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4/25/2018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t>4/25/2018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4/25/2018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4/25/2018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4/25/2018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smtClean="0"/>
              <a:t>4/25/2018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578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Flowchart.png"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199728" y="359050"/>
            <a:ext cx="10367837" cy="1147090"/>
          </a:xfrm>
        </p:spPr>
        <p:txBody>
          <a:bodyPr>
            <a:normAutofit/>
          </a:bodyPr>
          <a:lstStyle/>
          <a:p>
            <a:r>
              <a:rPr lang="en-US" sz="6000" dirty="0"/>
              <a:t>CORPORATE TRAINING SYSTEM</a:t>
            </a:r>
          </a:p>
        </p:txBody>
      </p:sp>
      <p:sp>
        <p:nvSpPr>
          <p:cNvPr id="3" name="Subtitle 2"/>
          <p:cNvSpPr>
            <a:spLocks noGrp="1"/>
          </p:cNvSpPr>
          <p:nvPr>
            <p:ph type="subTitle" idx="1"/>
          </p:nvPr>
        </p:nvSpPr>
        <p:spPr>
          <a:xfrm rot="21420000">
            <a:off x="4879094" y="1515415"/>
            <a:ext cx="6132953" cy="522491"/>
          </a:xfrm>
        </p:spPr>
        <p:txBody>
          <a:bodyPr/>
          <a:lstStyle/>
          <a:p>
            <a:pPr algn="l"/>
            <a:r>
              <a:rPr lang="en-US" sz="2600" dirty="0">
                <a:solidFill>
                  <a:schemeClr val="tx1"/>
                </a:solidFill>
              </a:rPr>
              <a:t>SUPERVISOR:		</a:t>
            </a:r>
            <a:r>
              <a:rPr lang="en-US" sz="2600" cap="none" dirty="0">
                <a:solidFill>
                  <a:schemeClr val="tx1"/>
                </a:solidFill>
              </a:rPr>
              <a:t>Mr. Nguyen </a:t>
            </a:r>
            <a:r>
              <a:rPr lang="en-US" sz="2600" cap="none" dirty="0" err="1">
                <a:solidFill>
                  <a:schemeClr val="tx1"/>
                </a:solidFill>
              </a:rPr>
              <a:t>Huy</a:t>
            </a:r>
            <a:r>
              <a:rPr lang="en-US" sz="2600" cap="none" dirty="0">
                <a:solidFill>
                  <a:schemeClr val="tx1"/>
                </a:solidFill>
              </a:rPr>
              <a:t> Hung</a:t>
            </a:r>
            <a:endParaRPr lang="en-US" sz="2600" b="1" dirty="0">
              <a:solidFill>
                <a:schemeClr val="tx1"/>
              </a:solidFill>
            </a:endParaRPr>
          </a:p>
        </p:txBody>
      </p:sp>
      <p:sp>
        <p:nvSpPr>
          <p:cNvPr id="4" name="Subtitle 2"/>
          <p:cNvSpPr txBox="1">
            <a:spLocks/>
          </p:cNvSpPr>
          <p:nvPr/>
        </p:nvSpPr>
        <p:spPr>
          <a:xfrm rot="21420000">
            <a:off x="4925229" y="2082050"/>
            <a:ext cx="6250776" cy="2288645"/>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pPr algn="l"/>
            <a:r>
              <a:rPr lang="en-US" sz="2600" dirty="0">
                <a:solidFill>
                  <a:schemeClr val="tx1"/>
                </a:solidFill>
              </a:rPr>
              <a:t>Team member:	 </a:t>
            </a:r>
            <a:r>
              <a:rPr lang="en-US" sz="2600" cap="none" dirty="0">
                <a:solidFill>
                  <a:schemeClr val="tx1"/>
                </a:solidFill>
              </a:rPr>
              <a:t>Le </a:t>
            </a:r>
            <a:r>
              <a:rPr lang="en-US" sz="2600" cap="none" dirty="0" err="1">
                <a:solidFill>
                  <a:schemeClr val="tx1"/>
                </a:solidFill>
              </a:rPr>
              <a:t>Phuc</a:t>
            </a:r>
            <a:r>
              <a:rPr lang="en-US" sz="2600" cap="none" dirty="0">
                <a:solidFill>
                  <a:schemeClr val="tx1"/>
                </a:solidFill>
              </a:rPr>
              <a:t> </a:t>
            </a:r>
            <a:r>
              <a:rPr lang="en-US" sz="2600" cap="none" dirty="0" err="1">
                <a:solidFill>
                  <a:schemeClr val="tx1"/>
                </a:solidFill>
              </a:rPr>
              <a:t>Thinh</a:t>
            </a:r>
            <a:endParaRPr lang="en-US" sz="2600" cap="none" dirty="0">
              <a:solidFill>
                <a:schemeClr val="tx1"/>
              </a:solidFill>
            </a:endParaRPr>
          </a:p>
          <a:p>
            <a:pPr algn="l"/>
            <a:r>
              <a:rPr lang="en-US" sz="2600" cap="none" dirty="0">
                <a:solidFill>
                  <a:schemeClr val="tx1"/>
                </a:solidFill>
              </a:rPr>
              <a:t>			 Vo Thach Nguyen</a:t>
            </a:r>
          </a:p>
          <a:p>
            <a:pPr algn="l"/>
            <a:r>
              <a:rPr lang="en-US" sz="2600" cap="none" dirty="0">
                <a:solidFill>
                  <a:schemeClr val="tx1"/>
                </a:solidFill>
              </a:rPr>
              <a:t>			 Pham </a:t>
            </a:r>
            <a:r>
              <a:rPr lang="en-US" sz="2600" cap="none" dirty="0" err="1">
                <a:solidFill>
                  <a:schemeClr val="tx1"/>
                </a:solidFill>
              </a:rPr>
              <a:t>Chanh</a:t>
            </a:r>
            <a:r>
              <a:rPr lang="en-US" sz="2600" cap="none" dirty="0">
                <a:solidFill>
                  <a:schemeClr val="tx1"/>
                </a:solidFill>
              </a:rPr>
              <a:t> Hung</a:t>
            </a:r>
          </a:p>
          <a:p>
            <a:pPr algn="l"/>
            <a:r>
              <a:rPr lang="en-US" sz="2600" cap="none" dirty="0">
                <a:solidFill>
                  <a:schemeClr val="tx1"/>
                </a:solidFill>
              </a:rPr>
              <a:t>                                                Dang The Anh </a:t>
            </a:r>
          </a:p>
          <a:p>
            <a:pPr algn="l"/>
            <a:r>
              <a:rPr lang="en-US" sz="2600" cap="none" dirty="0">
                <a:solidFill>
                  <a:schemeClr val="tx1"/>
                </a:solidFill>
              </a:rPr>
              <a:t>				</a:t>
            </a:r>
            <a:endParaRPr lang="en-US" sz="2600" dirty="0">
              <a:solidFill>
                <a:schemeClr val="tx1"/>
              </a:solidFill>
            </a:endParaRPr>
          </a:p>
        </p:txBody>
      </p:sp>
      <p:sp>
        <p:nvSpPr>
          <p:cNvPr id="5" name="Subtitle 2"/>
          <p:cNvSpPr txBox="1">
            <a:spLocks/>
          </p:cNvSpPr>
          <p:nvPr/>
        </p:nvSpPr>
        <p:spPr>
          <a:xfrm rot="21420000">
            <a:off x="6971759" y="2434591"/>
            <a:ext cx="3254711" cy="417232"/>
          </a:xfrm>
          <a:prstGeom prst="rect">
            <a:avLst/>
          </a:prstGeom>
        </p:spPr>
        <p:txBody>
          <a:bodyPr vert="horz" lIns="91440" tIns="45720" rIns="91440" bIns="45720" rtlCol="0" anchor="t">
            <a:noAutofit/>
          </a:bodyPr>
          <a:lstStyle>
            <a:lvl1pPr marL="0" indent="0" algn="r" defTabSz="914400" rtl="0" eaLnBrk="1" latinLnBrk="0" hangingPunct="1">
              <a:lnSpc>
                <a:spcPct val="120000"/>
              </a:lnSpc>
              <a:spcBef>
                <a:spcPts val="1000"/>
              </a:spcBef>
              <a:buClr>
                <a:schemeClr val="accent1"/>
              </a:buClr>
              <a:buSzPct val="160000"/>
              <a:buFont typeface="Arial" panose="020B0604020202020204" pitchFamily="34" charset="0"/>
              <a:buNone/>
              <a:defRPr sz="28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60000"/>
              <a:buFont typeface="Arial" panose="020B0604020202020204" pitchFamily="34" charset="0"/>
              <a:buNone/>
              <a:defRPr sz="1600" kern="1200" cap="all" baseline="0">
                <a:solidFill>
                  <a:schemeClr val="tx1"/>
                </a:solidFill>
                <a:effectLst/>
                <a:latin typeface="+mn-lt"/>
                <a:ea typeface="+mn-ea"/>
                <a:cs typeface="+mn-cs"/>
              </a:defRPr>
            </a:lvl9pPr>
          </a:lstStyle>
          <a:p>
            <a:endParaRPr lang="en-US" sz="2600" b="1" cap="none" dirty="0"/>
          </a:p>
        </p:txBody>
      </p:sp>
    </p:spTree>
    <p:extLst>
      <p:ext uri="{BB962C8B-B14F-4D97-AF65-F5344CB8AC3E}">
        <p14:creationId xmlns:p14="http://schemas.microsoft.com/office/powerpoint/2010/main" val="1560567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9499F39-6E94-0944-9BDA-DE91B6A33312}"/>
              </a:ext>
            </a:extLst>
          </p:cNvPr>
          <p:cNvPicPr>
            <a:picLocks noChangeAspect="1"/>
          </p:cNvPicPr>
          <p:nvPr/>
        </p:nvPicPr>
        <p:blipFill>
          <a:blip r:embed="rId2"/>
          <a:stretch>
            <a:fillRect/>
          </a:stretch>
        </p:blipFill>
        <p:spPr>
          <a:xfrm>
            <a:off x="179962" y="1610022"/>
            <a:ext cx="6593799" cy="339886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C3B816EE-FEE0-5741-8221-CD9CFC24DE83}"/>
              </a:ext>
            </a:extLst>
          </p:cNvPr>
          <p:cNvSpPr txBox="1"/>
          <p:nvPr/>
        </p:nvSpPr>
        <p:spPr>
          <a:xfrm>
            <a:off x="8064165" y="2167774"/>
            <a:ext cx="3027752"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System overview</a:t>
            </a:r>
          </a:p>
        </p:txBody>
      </p:sp>
      <p:sp>
        <p:nvSpPr>
          <p:cNvPr id="10" name="Diamond 9">
            <a:extLst>
              <a:ext uri="{FF2B5EF4-FFF2-40B4-BE49-F238E27FC236}">
                <a16:creationId xmlns:a16="http://schemas.microsoft.com/office/drawing/2014/main" xmlns="" id="{4761B60A-BB30-7747-99D6-1ED8AB40DFF0}"/>
              </a:ext>
            </a:extLst>
          </p:cNvPr>
          <p:cNvSpPr/>
          <p:nvPr/>
        </p:nvSpPr>
        <p:spPr>
          <a:xfrm>
            <a:off x="7237379" y="2098644"/>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E6CDDEAB-B808-8044-905E-4AB2C73B7F8C}"/>
              </a:ext>
            </a:extLst>
          </p:cNvPr>
          <p:cNvSpPr txBox="1"/>
          <p:nvPr/>
        </p:nvSpPr>
        <p:spPr>
          <a:xfrm>
            <a:off x="7412412" y="2187264"/>
            <a:ext cx="301686" cy="461665"/>
          </a:xfrm>
          <a:prstGeom prst="rect">
            <a:avLst/>
          </a:prstGeom>
          <a:noFill/>
        </p:spPr>
        <p:txBody>
          <a:bodyPr wrap="none" rtlCol="0">
            <a:spAutoFit/>
          </a:bodyPr>
          <a:lstStyle/>
          <a:p>
            <a:r>
              <a:rPr lang="en-US" sz="2400">
                <a:solidFill>
                  <a:schemeClr val="bg1"/>
                </a:solidFill>
              </a:rPr>
              <a:t>1</a:t>
            </a:r>
          </a:p>
        </p:txBody>
      </p:sp>
      <p:sp>
        <p:nvSpPr>
          <p:cNvPr id="12" name="TextBox 11">
            <a:extLst>
              <a:ext uri="{FF2B5EF4-FFF2-40B4-BE49-F238E27FC236}">
                <a16:creationId xmlns:a16="http://schemas.microsoft.com/office/drawing/2014/main" xmlns="" id="{C8D2666D-3253-0344-AB91-F9A324611F28}"/>
              </a:ext>
            </a:extLst>
          </p:cNvPr>
          <p:cNvSpPr txBox="1"/>
          <p:nvPr/>
        </p:nvSpPr>
        <p:spPr>
          <a:xfrm>
            <a:off x="8064165" y="2990067"/>
            <a:ext cx="1656223"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Features</a:t>
            </a:r>
          </a:p>
        </p:txBody>
      </p:sp>
      <p:sp>
        <p:nvSpPr>
          <p:cNvPr id="13" name="Diamond 12">
            <a:extLst>
              <a:ext uri="{FF2B5EF4-FFF2-40B4-BE49-F238E27FC236}">
                <a16:creationId xmlns:a16="http://schemas.microsoft.com/office/drawing/2014/main" xmlns="" id="{1DB6166E-D7FD-5343-A962-C36DE3BFF32B}"/>
              </a:ext>
            </a:extLst>
          </p:cNvPr>
          <p:cNvSpPr/>
          <p:nvPr/>
        </p:nvSpPr>
        <p:spPr>
          <a:xfrm>
            <a:off x="7237379" y="2920937"/>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708F50A9-544C-D540-B550-FBF9840EFBB0}"/>
              </a:ext>
            </a:extLst>
          </p:cNvPr>
          <p:cNvSpPr txBox="1"/>
          <p:nvPr/>
        </p:nvSpPr>
        <p:spPr>
          <a:xfrm>
            <a:off x="7402684" y="3009557"/>
            <a:ext cx="338554" cy="461665"/>
          </a:xfrm>
          <a:prstGeom prst="rect">
            <a:avLst/>
          </a:prstGeom>
          <a:noFill/>
        </p:spPr>
        <p:txBody>
          <a:bodyPr wrap="none" rtlCol="0">
            <a:spAutoFit/>
          </a:bodyPr>
          <a:lstStyle/>
          <a:p>
            <a:r>
              <a:rPr lang="en-US" sz="2400">
                <a:solidFill>
                  <a:schemeClr val="bg1"/>
                </a:solidFill>
              </a:rPr>
              <a:t>2</a:t>
            </a:r>
          </a:p>
        </p:txBody>
      </p:sp>
      <p:sp>
        <p:nvSpPr>
          <p:cNvPr id="15" name="TextBox 14">
            <a:extLst>
              <a:ext uri="{FF2B5EF4-FFF2-40B4-BE49-F238E27FC236}">
                <a16:creationId xmlns:a16="http://schemas.microsoft.com/office/drawing/2014/main" xmlns="" id="{37341A57-DA40-9847-BC19-2474E2CC8842}"/>
              </a:ext>
            </a:extLst>
          </p:cNvPr>
          <p:cNvSpPr txBox="1"/>
          <p:nvPr/>
        </p:nvSpPr>
        <p:spPr>
          <a:xfrm>
            <a:off x="8064165" y="3812360"/>
            <a:ext cx="3618298" cy="584775"/>
          </a:xfrm>
          <a:prstGeom prst="rect">
            <a:avLst/>
          </a:prstGeom>
          <a:noFill/>
        </p:spPr>
        <p:txBody>
          <a:bodyPr wrap="none" rtlCol="0">
            <a:spAutoFit/>
          </a:bodyPr>
          <a:lstStyle/>
          <a:p>
            <a:r>
              <a:rPr lang="en-US" sz="3200" dirty="0">
                <a:latin typeface="Impact" panose="020B0806030902050204" pitchFamily="34" charset="0"/>
                <a:ea typeface="Open Sans" panose="020B0606030504020204" pitchFamily="34" charset="0"/>
                <a:cs typeface="Open Sans" panose="020B0606030504020204" pitchFamily="34" charset="0"/>
              </a:rPr>
              <a:t>System architecture</a:t>
            </a:r>
          </a:p>
        </p:txBody>
      </p:sp>
      <p:sp>
        <p:nvSpPr>
          <p:cNvPr id="16" name="Diamond 15">
            <a:extLst>
              <a:ext uri="{FF2B5EF4-FFF2-40B4-BE49-F238E27FC236}">
                <a16:creationId xmlns:a16="http://schemas.microsoft.com/office/drawing/2014/main" xmlns="" id="{B3D61B02-8D2A-C742-BC36-82701EAE6017}"/>
              </a:ext>
            </a:extLst>
          </p:cNvPr>
          <p:cNvSpPr/>
          <p:nvPr/>
        </p:nvSpPr>
        <p:spPr>
          <a:xfrm>
            <a:off x="7237379" y="3743230"/>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7B9C31A-5B8C-2644-8AC6-70B337662BF0}"/>
              </a:ext>
            </a:extLst>
          </p:cNvPr>
          <p:cNvSpPr txBox="1"/>
          <p:nvPr/>
        </p:nvSpPr>
        <p:spPr>
          <a:xfrm>
            <a:off x="7392956" y="3841578"/>
            <a:ext cx="348172" cy="461665"/>
          </a:xfrm>
          <a:prstGeom prst="rect">
            <a:avLst/>
          </a:prstGeom>
          <a:noFill/>
        </p:spPr>
        <p:txBody>
          <a:bodyPr wrap="none" rtlCol="0">
            <a:spAutoFit/>
          </a:bodyPr>
          <a:lstStyle/>
          <a:p>
            <a:r>
              <a:rPr lang="en-US" sz="2400">
                <a:solidFill>
                  <a:schemeClr val="bg1"/>
                </a:solidFill>
              </a:rPr>
              <a:t>3</a:t>
            </a:r>
          </a:p>
        </p:txBody>
      </p:sp>
      <p:sp>
        <p:nvSpPr>
          <p:cNvPr id="20" name="Title 1">
            <a:extLst>
              <a:ext uri="{FF2B5EF4-FFF2-40B4-BE49-F238E27FC236}">
                <a16:creationId xmlns:a16="http://schemas.microsoft.com/office/drawing/2014/main" xmlns="" id="{17002322-DCA1-8241-93DF-B699BC7B8AB7}"/>
              </a:ext>
            </a:extLst>
          </p:cNvPr>
          <p:cNvSpPr>
            <a:spLocks noGrp="1"/>
          </p:cNvSpPr>
          <p:nvPr>
            <p:ph type="title"/>
          </p:nvPr>
        </p:nvSpPr>
        <p:spPr>
          <a:xfrm>
            <a:off x="209145" y="102141"/>
            <a:ext cx="10396882" cy="1151965"/>
          </a:xfrm>
        </p:spPr>
        <p:txBody>
          <a:bodyPr/>
          <a:lstStyle/>
          <a:p>
            <a:r>
              <a:rPr lang="en-US" dirty="0"/>
              <a:t>IMPLEMENTATION</a:t>
            </a:r>
          </a:p>
        </p:txBody>
      </p:sp>
    </p:spTree>
    <p:extLst>
      <p:ext uri="{BB962C8B-B14F-4D97-AF65-F5344CB8AC3E}">
        <p14:creationId xmlns:p14="http://schemas.microsoft.com/office/powerpoint/2010/main" val="1328404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13008"/>
            <a:ext cx="10396882" cy="1151965"/>
          </a:xfrm>
        </p:spPr>
        <p:txBody>
          <a:bodyPr/>
          <a:lstStyle/>
          <a:p>
            <a:r>
              <a:rPr lang="en-US" smtClean="0"/>
              <a:t>Data hierarchy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67" y="995480"/>
            <a:ext cx="772164" cy="772164"/>
          </a:xfrm>
          <a:prstGeom prst="rect">
            <a:avLst/>
          </a:prstGeom>
        </p:spPr>
      </p:pic>
      <p:sp>
        <p:nvSpPr>
          <p:cNvPr id="34" name="Rectangle 33"/>
          <p:cNvSpPr/>
          <p:nvPr/>
        </p:nvSpPr>
        <p:spPr>
          <a:xfrm>
            <a:off x="3130671" y="2161616"/>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7" name="Rectangle 36"/>
          <p:cNvSpPr/>
          <p:nvPr/>
        </p:nvSpPr>
        <p:spPr>
          <a:xfrm>
            <a:off x="5755344" y="2151194"/>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8" name="Rectangle 37"/>
          <p:cNvSpPr/>
          <p:nvPr/>
        </p:nvSpPr>
        <p:spPr>
          <a:xfrm>
            <a:off x="8164671" y="2151194"/>
            <a:ext cx="1420010" cy="4948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Brand</a:t>
            </a:r>
          </a:p>
        </p:txBody>
      </p:sp>
      <p:sp>
        <p:nvSpPr>
          <p:cNvPr id="39" name="Rectangle 38"/>
          <p:cNvSpPr/>
          <p:nvPr/>
        </p:nvSpPr>
        <p:spPr>
          <a:xfrm>
            <a:off x="1620214" y="3045871"/>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2" name="Rectangle 41"/>
          <p:cNvSpPr/>
          <p:nvPr/>
        </p:nvSpPr>
        <p:spPr>
          <a:xfrm>
            <a:off x="3552411" y="3045870"/>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3" name="Rectangle 42"/>
          <p:cNvSpPr/>
          <p:nvPr/>
        </p:nvSpPr>
        <p:spPr>
          <a:xfrm>
            <a:off x="5484608" y="3045869"/>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Plan</a:t>
            </a:r>
          </a:p>
        </p:txBody>
      </p:sp>
      <p:sp>
        <p:nvSpPr>
          <p:cNvPr id="44" name="Rectangle 43"/>
          <p:cNvSpPr/>
          <p:nvPr/>
        </p:nvSpPr>
        <p:spPr>
          <a:xfrm>
            <a:off x="720764" y="3940544"/>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Program</a:t>
            </a:r>
          </a:p>
        </p:txBody>
      </p:sp>
      <p:sp>
        <p:nvSpPr>
          <p:cNvPr id="45" name="Rectangle 44"/>
          <p:cNvSpPr/>
          <p:nvPr/>
        </p:nvSpPr>
        <p:spPr>
          <a:xfrm>
            <a:off x="2528049" y="3940544"/>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Program</a:t>
            </a:r>
          </a:p>
        </p:txBody>
      </p:sp>
      <p:sp>
        <p:nvSpPr>
          <p:cNvPr id="46" name="Rectangle 45"/>
          <p:cNvSpPr/>
          <p:nvPr/>
        </p:nvSpPr>
        <p:spPr>
          <a:xfrm>
            <a:off x="4335334" y="3940543"/>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sp>
        <p:nvSpPr>
          <p:cNvPr id="47" name="Rectangle 46"/>
          <p:cNvSpPr/>
          <p:nvPr/>
        </p:nvSpPr>
        <p:spPr>
          <a:xfrm>
            <a:off x="1309389" y="4835808"/>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sp>
        <p:nvSpPr>
          <p:cNvPr id="48" name="Rectangle 47"/>
          <p:cNvSpPr/>
          <p:nvPr/>
        </p:nvSpPr>
        <p:spPr>
          <a:xfrm>
            <a:off x="3575740" y="4835808"/>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cxnSp>
        <p:nvCxnSpPr>
          <p:cNvPr id="71" name="Straight Connector 70"/>
          <p:cNvCxnSpPr/>
          <p:nvPr/>
        </p:nvCxnSpPr>
        <p:spPr>
          <a:xfrm>
            <a:off x="3840676" y="1936376"/>
            <a:ext cx="5028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 idx="2"/>
          </p:cNvCxnSpPr>
          <p:nvPr/>
        </p:nvCxnSpPr>
        <p:spPr>
          <a:xfrm flipH="1">
            <a:off x="6465348" y="1767644"/>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34" idx="0"/>
          </p:cNvCxnSpPr>
          <p:nvPr/>
        </p:nvCxnSpPr>
        <p:spPr>
          <a:xfrm>
            <a:off x="3840676"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465348"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882238" y="1936376"/>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173337" y="2809455"/>
            <a:ext cx="4087809" cy="17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3840676" y="2656516"/>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173337" y="2809455"/>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335334" y="2817147"/>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6261146" y="2825248"/>
            <a:ext cx="5580" cy="21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232331" y="3707382"/>
            <a:ext cx="381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2330219" y="3538650"/>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235654" y="3707382"/>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242370" y="3715303"/>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041454" y="3707382"/>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105908" y="4610568"/>
            <a:ext cx="2179837" cy="7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3244625" y="4441836"/>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105908" y="4610568"/>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284945" y="4610568"/>
            <a:ext cx="0" cy="22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188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987768" y="2066736"/>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2" name="Rectangle 41"/>
          <p:cNvSpPr/>
          <p:nvPr/>
        </p:nvSpPr>
        <p:spPr>
          <a:xfrm>
            <a:off x="4919965" y="2066735"/>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3" name="Rectangle 42"/>
          <p:cNvSpPr/>
          <p:nvPr/>
        </p:nvSpPr>
        <p:spPr>
          <a:xfrm>
            <a:off x="6852162" y="2066734"/>
            <a:ext cx="1420010" cy="4948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Section</a:t>
            </a:r>
          </a:p>
        </p:txBody>
      </p:sp>
      <p:sp>
        <p:nvSpPr>
          <p:cNvPr id="44" name="Rectangle 43"/>
          <p:cNvSpPr/>
          <p:nvPr/>
        </p:nvSpPr>
        <p:spPr>
          <a:xfrm>
            <a:off x="2072133" y="3121971"/>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Lecture</a:t>
            </a:r>
          </a:p>
        </p:txBody>
      </p:sp>
      <p:sp>
        <p:nvSpPr>
          <p:cNvPr id="45" name="Rectangle 44"/>
          <p:cNvSpPr/>
          <p:nvPr/>
        </p:nvSpPr>
        <p:spPr>
          <a:xfrm>
            <a:off x="3895603" y="3121971"/>
            <a:ext cx="1420010" cy="4948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Lecture</a:t>
            </a:r>
          </a:p>
        </p:txBody>
      </p:sp>
      <p:sp>
        <p:nvSpPr>
          <p:cNvPr id="46" name="Rectangle 45"/>
          <p:cNvSpPr/>
          <p:nvPr/>
        </p:nvSpPr>
        <p:spPr>
          <a:xfrm>
            <a:off x="4953231" y="994036"/>
            <a:ext cx="1420010" cy="49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Course</a:t>
            </a:r>
          </a:p>
        </p:txBody>
      </p:sp>
      <p:cxnSp>
        <p:nvCxnSpPr>
          <p:cNvPr id="81" name="Straight Connector 80"/>
          <p:cNvCxnSpPr/>
          <p:nvPr/>
        </p:nvCxnSpPr>
        <p:spPr>
          <a:xfrm>
            <a:off x="3697773" y="1647390"/>
            <a:ext cx="3930927" cy="22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638062" y="1495977"/>
            <a:ext cx="1" cy="16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39" idx="0"/>
          </p:cNvCxnSpPr>
          <p:nvPr/>
        </p:nvCxnSpPr>
        <p:spPr>
          <a:xfrm>
            <a:off x="3697773" y="1668088"/>
            <a:ext cx="0" cy="398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42" idx="0"/>
          </p:cNvCxnSpPr>
          <p:nvPr/>
        </p:nvCxnSpPr>
        <p:spPr>
          <a:xfrm flipH="1">
            <a:off x="5629970" y="1668088"/>
            <a:ext cx="6096" cy="39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628700" y="1668088"/>
            <a:ext cx="0" cy="39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599885" y="2790099"/>
            <a:ext cx="2005723" cy="7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3697773" y="2559515"/>
            <a:ext cx="2" cy="23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599884" y="2798020"/>
            <a:ext cx="2" cy="323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45" idx="0"/>
          </p:cNvCxnSpPr>
          <p:nvPr/>
        </p:nvCxnSpPr>
        <p:spPr>
          <a:xfrm>
            <a:off x="4605608" y="2798020"/>
            <a:ext cx="0" cy="323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400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13008"/>
            <a:ext cx="10396882" cy="1151965"/>
          </a:xfrm>
        </p:spPr>
        <p:txBody>
          <a:bodyPr/>
          <a:lstStyle/>
          <a:p>
            <a:r>
              <a:rPr lang="en-US" smtClean="0"/>
              <a:t>Features</a:t>
            </a:r>
            <a:endParaRPr lang="en-US" dirty="0"/>
          </a:p>
        </p:txBody>
      </p:sp>
    </p:spTree>
    <p:extLst>
      <p:ext uri="{BB962C8B-B14F-4D97-AF65-F5344CB8AC3E}">
        <p14:creationId xmlns:p14="http://schemas.microsoft.com/office/powerpoint/2010/main" val="398512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ADMIN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87" y="1837765"/>
            <a:ext cx="2063372" cy="20633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221" y="1837765"/>
            <a:ext cx="2059200" cy="2059200"/>
          </a:xfrm>
          <a:prstGeom prst="rect">
            <a:avLst/>
          </a:prstGeom>
        </p:spPr>
      </p:pic>
      <p:sp>
        <p:nvSpPr>
          <p:cNvPr id="6" name="TextBox 5"/>
          <p:cNvSpPr txBox="1"/>
          <p:nvPr/>
        </p:nvSpPr>
        <p:spPr>
          <a:xfrm>
            <a:off x="1989093" y="4061442"/>
            <a:ext cx="1520160"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System admin</a:t>
            </a:r>
          </a:p>
        </p:txBody>
      </p:sp>
      <p:cxnSp>
        <p:nvCxnSpPr>
          <p:cNvPr id="7" name="Straight Arrow Connector 6"/>
          <p:cNvCxnSpPr/>
          <p:nvPr/>
        </p:nvCxnSpPr>
        <p:spPr>
          <a:xfrm>
            <a:off x="4130566" y="3089490"/>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85741" y="4061442"/>
            <a:ext cx="1989391"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Manage list brands</a:t>
            </a:r>
          </a:p>
        </p:txBody>
      </p:sp>
    </p:spTree>
    <p:extLst>
      <p:ext uri="{BB962C8B-B14F-4D97-AF65-F5344CB8AC3E}">
        <p14:creationId xmlns:p14="http://schemas.microsoft.com/office/powerpoint/2010/main" val="1628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a:t>
            </a:r>
            <a:endParaRPr lang="en-US" dirty="0"/>
          </a:p>
        </p:txBody>
      </p:sp>
      <p:sp>
        <p:nvSpPr>
          <p:cNvPr id="4" name="TextBox 3"/>
          <p:cNvSpPr txBox="1"/>
          <p:nvPr/>
        </p:nvSpPr>
        <p:spPr>
          <a:xfrm>
            <a:off x="2150360" y="4042325"/>
            <a:ext cx="939681"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Admin</a:t>
            </a:r>
          </a:p>
        </p:txBody>
      </p:sp>
      <p:sp>
        <p:nvSpPr>
          <p:cNvPr id="5" name="TextBox 4"/>
          <p:cNvSpPr txBox="1"/>
          <p:nvPr/>
        </p:nvSpPr>
        <p:spPr>
          <a:xfrm>
            <a:off x="6858844" y="4042325"/>
            <a:ext cx="1554336"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Manage brand</a:t>
            </a:r>
          </a:p>
        </p:txBody>
      </p:sp>
      <p:cxnSp>
        <p:nvCxnSpPr>
          <p:cNvPr id="6" name="Straight Arrow Connector 5"/>
          <p:cNvCxnSpPr/>
          <p:nvPr/>
        </p:nvCxnSpPr>
        <p:spPr>
          <a:xfrm>
            <a:off x="3780389" y="3337953"/>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858844" y="2575184"/>
            <a:ext cx="1758185" cy="1467141"/>
            <a:chOff x="6621517" y="2585832"/>
            <a:chExt cx="1923393" cy="1592978"/>
          </a:xfrm>
        </p:grpSpPr>
        <p:sp>
          <p:nvSpPr>
            <p:cNvPr id="8" name="Rectangle 7"/>
            <p:cNvSpPr/>
            <p:nvPr/>
          </p:nvSpPr>
          <p:spPr>
            <a:xfrm>
              <a:off x="6621517" y="2711669"/>
              <a:ext cx="1923393" cy="12454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724" y="2585832"/>
              <a:ext cx="1592978" cy="1592978"/>
            </a:xfrm>
            <a:prstGeom prst="rect">
              <a:avLst/>
            </a:prstGeom>
          </p:spPr>
        </p:pic>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Tree>
    <p:extLst>
      <p:ext uri="{BB962C8B-B14F-4D97-AF65-F5344CB8AC3E}">
        <p14:creationId xmlns:p14="http://schemas.microsoft.com/office/powerpoint/2010/main" val="313545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497" y="2691081"/>
            <a:ext cx="1153090" cy="1153090"/>
          </a:xfrm>
          <a:prstGeom prst="rect">
            <a:avLst/>
          </a:prstGeom>
        </p:spPr>
      </p:pic>
      <p:sp>
        <p:nvSpPr>
          <p:cNvPr id="8" name="TextBox 7"/>
          <p:cNvSpPr txBox="1"/>
          <p:nvPr/>
        </p:nvSpPr>
        <p:spPr>
          <a:xfrm>
            <a:off x="7236766" y="4097066"/>
            <a:ext cx="1404552"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user</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17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1" y="2508444"/>
            <a:ext cx="1335727" cy="1335727"/>
          </a:xfrm>
          <a:prstGeom prst="rect">
            <a:avLst/>
          </a:prstGeom>
        </p:spPr>
      </p:pic>
      <p:sp>
        <p:nvSpPr>
          <p:cNvPr id="8" name="TextBox 7"/>
          <p:cNvSpPr txBox="1"/>
          <p:nvPr/>
        </p:nvSpPr>
        <p:spPr>
          <a:xfrm>
            <a:off x="7236766" y="4119184"/>
            <a:ext cx="1518364"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plans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54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grpSp>
        <p:nvGrpSpPr>
          <p:cNvPr id="5" name="Group 4"/>
          <p:cNvGrpSpPr/>
          <p:nvPr/>
        </p:nvGrpSpPr>
        <p:grpSpPr>
          <a:xfrm>
            <a:off x="7236766" y="2733663"/>
            <a:ext cx="1385788" cy="1153090"/>
            <a:chOff x="7179860" y="2531353"/>
            <a:chExt cx="1518364" cy="1472546"/>
          </a:xfrm>
        </p:grpSpPr>
        <p:sp>
          <p:nvSpPr>
            <p:cNvPr id="3" name="Rectangle 2"/>
            <p:cNvSpPr/>
            <p:nvPr/>
          </p:nvSpPr>
          <p:spPr>
            <a:xfrm>
              <a:off x="7179860" y="2531353"/>
              <a:ext cx="1518364" cy="1472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497" y="2691081"/>
              <a:ext cx="1153090" cy="1153090"/>
            </a:xfrm>
            <a:prstGeom prst="rect">
              <a:avLst/>
            </a:prstGeom>
          </p:spPr>
        </p:pic>
      </p:grpSp>
      <p:sp>
        <p:nvSpPr>
          <p:cNvPr id="8" name="TextBox 7"/>
          <p:cNvSpPr txBox="1"/>
          <p:nvPr/>
        </p:nvSpPr>
        <p:spPr>
          <a:xfrm>
            <a:off x="6978213" y="4119184"/>
            <a:ext cx="1902893"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programs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4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1" y="2508444"/>
            <a:ext cx="1335727" cy="1335727"/>
          </a:xfrm>
          <a:prstGeom prst="rect">
            <a:avLst/>
          </a:prstGeom>
        </p:spPr>
      </p:pic>
      <p:sp>
        <p:nvSpPr>
          <p:cNvPr id="8" name="TextBox 7"/>
          <p:cNvSpPr txBox="1"/>
          <p:nvPr/>
        </p:nvSpPr>
        <p:spPr>
          <a:xfrm>
            <a:off x="7236766" y="4119184"/>
            <a:ext cx="1484702"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 skills</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42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pSp>
        <p:nvGrpSpPr>
          <p:cNvPr id="7" name="Group 6">
            <a:extLst>
              <a:ext uri="{FF2B5EF4-FFF2-40B4-BE49-F238E27FC236}">
                <a16:creationId xmlns:a16="http://schemas.microsoft.com/office/drawing/2014/main" xmlns="" id="{FC369575-6D59-5242-9B68-798E331AD093}"/>
              </a:ext>
            </a:extLst>
          </p:cNvPr>
          <p:cNvGrpSpPr/>
          <p:nvPr/>
        </p:nvGrpSpPr>
        <p:grpSpPr>
          <a:xfrm>
            <a:off x="1828800" y="1926678"/>
            <a:ext cx="3658072" cy="707886"/>
            <a:chOff x="1828800" y="1926678"/>
            <a:chExt cx="3658072" cy="707886"/>
          </a:xfrm>
        </p:grpSpPr>
        <p:sp>
          <p:nvSpPr>
            <p:cNvPr id="5" name="Oval 4">
              <a:extLst>
                <a:ext uri="{FF2B5EF4-FFF2-40B4-BE49-F238E27FC236}">
                  <a16:creationId xmlns:a16="http://schemas.microsoft.com/office/drawing/2014/main" xmlns="" id="{A580B722-F03F-9B43-B139-60EBDF4977F8}"/>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6" name="Rectangle 5">
              <a:extLst>
                <a:ext uri="{FF2B5EF4-FFF2-40B4-BE49-F238E27FC236}">
                  <a16:creationId xmlns:a16="http://schemas.microsoft.com/office/drawing/2014/main" xmlns="" id="{D95D7146-00A0-614C-AB6B-453F296D704B}"/>
                </a:ext>
              </a:extLst>
            </p:cNvPr>
            <p:cNvSpPr/>
            <p:nvPr/>
          </p:nvSpPr>
          <p:spPr>
            <a:xfrm>
              <a:off x="2496951" y="1926678"/>
              <a:ext cx="2989921"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Introduction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8" name="Group 7">
            <a:extLst>
              <a:ext uri="{FF2B5EF4-FFF2-40B4-BE49-F238E27FC236}">
                <a16:creationId xmlns:a16="http://schemas.microsoft.com/office/drawing/2014/main" xmlns="" id="{56743D96-25E1-E749-9176-10DB79AD9A8B}"/>
              </a:ext>
            </a:extLst>
          </p:cNvPr>
          <p:cNvGrpSpPr/>
          <p:nvPr/>
        </p:nvGrpSpPr>
        <p:grpSpPr>
          <a:xfrm>
            <a:off x="1828800" y="2723477"/>
            <a:ext cx="4361791" cy="707886"/>
            <a:chOff x="1828800" y="1926678"/>
            <a:chExt cx="4361791" cy="707886"/>
          </a:xfrm>
        </p:grpSpPr>
        <p:sp>
          <p:nvSpPr>
            <p:cNvPr id="9" name="Oval 8">
              <a:extLst>
                <a:ext uri="{FF2B5EF4-FFF2-40B4-BE49-F238E27FC236}">
                  <a16:creationId xmlns:a16="http://schemas.microsoft.com/office/drawing/2014/main" xmlns="" id="{9BFF3598-6ABF-5C4D-90A5-F16C0947026B}"/>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0" name="Rectangle 9">
              <a:extLst>
                <a:ext uri="{FF2B5EF4-FFF2-40B4-BE49-F238E27FC236}">
                  <a16:creationId xmlns:a16="http://schemas.microsoft.com/office/drawing/2014/main" xmlns="" id="{53285ECF-679F-7C44-A9B5-87C8E9DFF473}"/>
                </a:ext>
              </a:extLst>
            </p:cNvPr>
            <p:cNvSpPr/>
            <p:nvPr/>
          </p:nvSpPr>
          <p:spPr>
            <a:xfrm>
              <a:off x="2496951" y="1926678"/>
              <a:ext cx="3693640"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Implementation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11" name="Group 10">
            <a:extLst>
              <a:ext uri="{FF2B5EF4-FFF2-40B4-BE49-F238E27FC236}">
                <a16:creationId xmlns:a16="http://schemas.microsoft.com/office/drawing/2014/main" xmlns="" id="{238990E9-83F6-2741-BB52-7EE4E212E513}"/>
              </a:ext>
            </a:extLst>
          </p:cNvPr>
          <p:cNvGrpSpPr/>
          <p:nvPr/>
        </p:nvGrpSpPr>
        <p:grpSpPr>
          <a:xfrm>
            <a:off x="1828800" y="3520276"/>
            <a:ext cx="3904935" cy="707886"/>
            <a:chOff x="1828800" y="1926678"/>
            <a:chExt cx="3904935" cy="707886"/>
          </a:xfrm>
        </p:grpSpPr>
        <p:sp>
          <p:nvSpPr>
            <p:cNvPr id="12" name="Oval 11">
              <a:extLst>
                <a:ext uri="{FF2B5EF4-FFF2-40B4-BE49-F238E27FC236}">
                  <a16:creationId xmlns:a16="http://schemas.microsoft.com/office/drawing/2014/main" xmlns="" id="{C3D4C640-54A5-274E-92B0-19AC9B6C32C6}"/>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3" name="Rectangle 12">
              <a:extLst>
                <a:ext uri="{FF2B5EF4-FFF2-40B4-BE49-F238E27FC236}">
                  <a16:creationId xmlns:a16="http://schemas.microsoft.com/office/drawing/2014/main" xmlns="" id="{5948EC01-2AD2-8546-895E-810AE8EB4742}"/>
                </a:ext>
              </a:extLst>
            </p:cNvPr>
            <p:cNvSpPr/>
            <p:nvPr/>
          </p:nvSpPr>
          <p:spPr>
            <a:xfrm>
              <a:off x="2496951" y="1926678"/>
              <a:ext cx="3236784"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Demostration</a:t>
              </a:r>
              <a:endParaRPr lang="en-US" sz="1600">
                <a:latin typeface="Britannic Bold" panose="020B0903060703020204" pitchFamily="34" charset="77"/>
                <a:ea typeface="Apple Symbols" panose="02000000000000000000" pitchFamily="2" charset="-79"/>
                <a:cs typeface="Arial Hebrew" pitchFamily="2" charset="-79"/>
              </a:endParaRPr>
            </a:p>
          </p:txBody>
        </p:sp>
      </p:grpSp>
      <p:grpSp>
        <p:nvGrpSpPr>
          <p:cNvPr id="14" name="Group 13">
            <a:extLst>
              <a:ext uri="{FF2B5EF4-FFF2-40B4-BE49-F238E27FC236}">
                <a16:creationId xmlns:a16="http://schemas.microsoft.com/office/drawing/2014/main" xmlns="" id="{7143E768-7F9B-2144-AAEB-5C80FDD948C5}"/>
              </a:ext>
            </a:extLst>
          </p:cNvPr>
          <p:cNvGrpSpPr/>
          <p:nvPr/>
        </p:nvGrpSpPr>
        <p:grpSpPr>
          <a:xfrm>
            <a:off x="1828800" y="4317075"/>
            <a:ext cx="5435803" cy="707886"/>
            <a:chOff x="1828800" y="1926678"/>
            <a:chExt cx="5435803" cy="707886"/>
          </a:xfrm>
        </p:grpSpPr>
        <p:sp>
          <p:nvSpPr>
            <p:cNvPr id="15" name="Oval 14">
              <a:extLst>
                <a:ext uri="{FF2B5EF4-FFF2-40B4-BE49-F238E27FC236}">
                  <a16:creationId xmlns:a16="http://schemas.microsoft.com/office/drawing/2014/main" xmlns="" id="{C2BE4801-1726-5A43-8175-CD21D7463781}"/>
                </a:ext>
              </a:extLst>
            </p:cNvPr>
            <p:cNvSpPr/>
            <p:nvPr/>
          </p:nvSpPr>
          <p:spPr>
            <a:xfrm>
              <a:off x="1828800" y="2033195"/>
              <a:ext cx="494852" cy="4948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Britannic Bold" panose="020B0903060703020204" pitchFamily="34" charset="77"/>
                <a:ea typeface="Apple Symbols" panose="02000000000000000000" pitchFamily="2" charset="-79"/>
                <a:cs typeface="Arial Hebrew" pitchFamily="2" charset="-79"/>
              </a:endParaRPr>
            </a:p>
          </p:txBody>
        </p:sp>
        <p:sp>
          <p:nvSpPr>
            <p:cNvPr id="16" name="Rectangle 15">
              <a:extLst>
                <a:ext uri="{FF2B5EF4-FFF2-40B4-BE49-F238E27FC236}">
                  <a16:creationId xmlns:a16="http://schemas.microsoft.com/office/drawing/2014/main" xmlns="" id="{ACE2C227-C7C4-7942-8596-93400554F743}"/>
                </a:ext>
              </a:extLst>
            </p:cNvPr>
            <p:cNvSpPr/>
            <p:nvPr/>
          </p:nvSpPr>
          <p:spPr>
            <a:xfrm>
              <a:off x="2496951" y="1926678"/>
              <a:ext cx="4767652" cy="707886"/>
            </a:xfrm>
            <a:prstGeom prst="rect">
              <a:avLst/>
            </a:prstGeom>
          </p:spPr>
          <p:txBody>
            <a:bodyPr wrap="none">
              <a:spAutoFit/>
            </a:bodyPr>
            <a:lstStyle/>
            <a:p>
              <a:r>
                <a:rPr lang="en-US" sz="4000" dirty="0">
                  <a:latin typeface="Britannic Bold" panose="020B0903060703020204" pitchFamily="34" charset="77"/>
                  <a:ea typeface="Apple Symbols" panose="02000000000000000000" pitchFamily="2" charset="-79"/>
                  <a:cs typeface="Arial Hebrew" pitchFamily="2" charset="-79"/>
                </a:rPr>
                <a:t>Values &amp; Challenges</a:t>
              </a:r>
            </a:p>
          </p:txBody>
        </p:sp>
      </p:grpSp>
    </p:spTree>
    <p:extLst>
      <p:ext uri="{BB962C8B-B14F-4D97-AF65-F5344CB8AC3E}">
        <p14:creationId xmlns:p14="http://schemas.microsoft.com/office/powerpoint/2010/main" val="492315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860" y="2706598"/>
            <a:ext cx="1335727" cy="1335727"/>
          </a:xfrm>
          <a:prstGeom prst="rect">
            <a:avLst/>
          </a:prstGeom>
        </p:spPr>
      </p:pic>
      <p:sp>
        <p:nvSpPr>
          <p:cNvPr id="8" name="TextBox 7"/>
          <p:cNvSpPr txBox="1"/>
          <p:nvPr/>
        </p:nvSpPr>
        <p:spPr>
          <a:xfrm>
            <a:off x="7366951" y="4123568"/>
            <a:ext cx="1243546"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View report</a:t>
            </a: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84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6" name="TextBox 5"/>
          <p:cNvSpPr txBox="1"/>
          <p:nvPr/>
        </p:nvSpPr>
        <p:spPr>
          <a:xfrm>
            <a:off x="2001977" y="4042325"/>
            <a:ext cx="102303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038" y="2733663"/>
            <a:ext cx="1731367" cy="1153090"/>
          </a:xfrm>
          <a:prstGeom prst="rect">
            <a:avLst/>
          </a:prstGeom>
        </p:spPr>
      </p:pic>
      <p:sp>
        <p:nvSpPr>
          <p:cNvPr id="8" name="TextBox 7"/>
          <p:cNvSpPr txBox="1"/>
          <p:nvPr/>
        </p:nvSpPr>
        <p:spPr>
          <a:xfrm>
            <a:off x="6967802" y="4142275"/>
            <a:ext cx="2041841"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Manage participant</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Arrow Connector 8"/>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808235"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Author</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7171830" y="4149872"/>
            <a:ext cx="1633781"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Manage course</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Arrow Connector 7"/>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641" y="2713129"/>
            <a:ext cx="1194158" cy="1194158"/>
          </a:xfrm>
          <a:prstGeom prst="rect">
            <a:avLst/>
          </a:prstGeom>
        </p:spPr>
      </p:pic>
    </p:spTree>
    <p:extLst>
      <p:ext uri="{BB962C8B-B14F-4D97-AF65-F5344CB8AC3E}">
        <p14:creationId xmlns:p14="http://schemas.microsoft.com/office/powerpoint/2010/main" val="24582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Lear ner</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282885" y="4145187"/>
            <a:ext cx="1411669" cy="400110"/>
          </a:xfrm>
          <a:prstGeom prst="rect">
            <a:avLst/>
          </a:prstGeom>
          <a:noFill/>
        </p:spPr>
        <p:txBody>
          <a:bodyPr wrap="non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Enroll course</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641" y="2713129"/>
            <a:ext cx="1194158" cy="1194158"/>
          </a:xfrm>
          <a:prstGeom prst="rect">
            <a:avLst/>
          </a:prstGeom>
        </p:spPr>
      </p:pic>
    </p:spTree>
    <p:extLst>
      <p:ext uri="{BB962C8B-B14F-4D97-AF65-F5344CB8AC3E}">
        <p14:creationId xmlns:p14="http://schemas.microsoft.com/office/powerpoint/2010/main" val="36470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 ner</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282884" y="4145187"/>
            <a:ext cx="1411669"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Learn lecture</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885" y="2614590"/>
            <a:ext cx="1411669" cy="1411669"/>
          </a:xfrm>
          <a:prstGeom prst="rect">
            <a:avLst/>
          </a:prstGeom>
        </p:spPr>
      </p:pic>
    </p:spTree>
    <p:extLst>
      <p:ext uri="{BB962C8B-B14F-4D97-AF65-F5344CB8AC3E}">
        <p14:creationId xmlns:p14="http://schemas.microsoft.com/office/powerpoint/2010/main" val="376853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951" y="2691081"/>
            <a:ext cx="1153090" cy="1153090"/>
          </a:xfrm>
          <a:prstGeom prst="rect">
            <a:avLst/>
          </a:prstGeom>
        </p:spPr>
      </p:pic>
      <p:sp>
        <p:nvSpPr>
          <p:cNvPr id="5" name="TextBox 4"/>
          <p:cNvSpPr txBox="1"/>
          <p:nvPr/>
        </p:nvSpPr>
        <p:spPr>
          <a:xfrm>
            <a:off x="2001977" y="4042325"/>
            <a:ext cx="942887"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Lear ner</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7531043" y="4042325"/>
            <a:ext cx="1043042" cy="400110"/>
          </a:xfrm>
          <a:prstGeom prst="rect">
            <a:avLst/>
          </a:prstGeom>
          <a:noFill/>
        </p:spPr>
        <p:txBody>
          <a:bodyPr wrap="none" rtlCol="0">
            <a:spAutoFit/>
          </a:bodyPr>
          <a:lstStyle/>
          <a:p>
            <a:r>
              <a:rPr lang="en-US" sz="2000">
                <a:latin typeface="Open Sans" panose="020B0606030504020204" pitchFamily="34" charset="0"/>
                <a:ea typeface="Open Sans" panose="020B0606030504020204" pitchFamily="34" charset="0"/>
                <a:cs typeface="Open Sans" panose="020B0606030504020204" pitchFamily="34" charset="0"/>
              </a:rPr>
              <a:t>Take quiz</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p:cNvCxnSpPr/>
          <p:nvPr/>
        </p:nvCxnSpPr>
        <p:spPr>
          <a:xfrm>
            <a:off x="3957145" y="3310208"/>
            <a:ext cx="253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4" descr="F:\study\SWP\TraisyDocument\Reports\Icon\qui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043" y="2864974"/>
            <a:ext cx="979197" cy="97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8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76" y="0"/>
            <a:ext cx="9122484" cy="1086522"/>
          </a:xfrm>
        </p:spPr>
        <p:txBody>
          <a:bodyPr/>
          <a:lstStyle/>
          <a:p>
            <a:r>
              <a:rPr lang="en-US" dirty="0"/>
              <a:t>SYSTEM ARCHITECTURE</a:t>
            </a:r>
          </a:p>
        </p:txBody>
      </p:sp>
      <p:pic>
        <p:nvPicPr>
          <p:cNvPr id="5" name="Content Placeholder 4"/>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16374"/>
          <a:stretch/>
        </p:blipFill>
        <p:spPr>
          <a:xfrm>
            <a:off x="560960" y="1086522"/>
            <a:ext cx="9465167" cy="5082718"/>
          </a:xfrm>
        </p:spPr>
      </p:pic>
    </p:spTree>
    <p:extLst>
      <p:ext uri="{BB962C8B-B14F-4D97-AF65-F5344CB8AC3E}">
        <p14:creationId xmlns:p14="http://schemas.microsoft.com/office/powerpoint/2010/main" val="627888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17002322-DCA1-8241-93DF-B699BC7B8AB7}"/>
              </a:ext>
            </a:extLst>
          </p:cNvPr>
          <p:cNvSpPr>
            <a:spLocks noGrp="1"/>
          </p:cNvSpPr>
          <p:nvPr>
            <p:ph type="title"/>
          </p:nvPr>
        </p:nvSpPr>
        <p:spPr>
          <a:xfrm>
            <a:off x="209145" y="102141"/>
            <a:ext cx="10396882" cy="1151965"/>
          </a:xfrm>
        </p:spPr>
        <p:txBody>
          <a:bodyPr/>
          <a:lstStyle/>
          <a:p>
            <a:r>
              <a:rPr lang="en-US" dirty="0"/>
              <a:t>Algorithm</a:t>
            </a:r>
          </a:p>
        </p:txBody>
      </p:sp>
      <p:pic>
        <p:nvPicPr>
          <p:cNvPr id="6" name="Picture 5">
            <a:extLst>
              <a:ext uri="{FF2B5EF4-FFF2-40B4-BE49-F238E27FC236}">
                <a16:creationId xmlns:a16="http://schemas.microsoft.com/office/drawing/2014/main" xmlns="" id="{296444D0-BA0E-5D4A-AFD9-7AF76130D2C0}"/>
              </a:ext>
            </a:extLst>
          </p:cNvPr>
          <p:cNvPicPr>
            <a:picLocks noChangeAspect="1"/>
          </p:cNvPicPr>
          <p:nvPr/>
        </p:nvPicPr>
        <p:blipFill>
          <a:blip r:embed="rId2"/>
          <a:stretch>
            <a:fillRect/>
          </a:stretch>
        </p:blipFill>
        <p:spPr>
          <a:xfrm>
            <a:off x="2933867" y="661851"/>
            <a:ext cx="8127419" cy="4721505"/>
          </a:xfrm>
          <a:prstGeom prst="rect">
            <a:avLst/>
          </a:prstGeom>
          <a:ln w="3175"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9945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Define problem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440168D5-2D15-514C-9B04-8D0738937CC8}"/>
                  </a:ext>
                </a:extLst>
              </p:cNvPr>
              <p:cNvSpPr txBox="1"/>
              <p:nvPr/>
            </p:nvSpPr>
            <p:spPr>
              <a:xfrm>
                <a:off x="209145" y="1974196"/>
                <a:ext cx="7662131" cy="2600712"/>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Each course has its own title and URL</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Course’s URL has to be related to it’s title</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Course’s URL has to be unique</a:t>
                </a:r>
              </a:p>
              <a:p>
                <a:pPr lvl="0"/>
                <a14:m>
                  <m:oMath xmlns:m="http://schemas.openxmlformats.org/officeDocument/2006/math">
                    <m:r>
                      <a:rPr lang="en-US" sz="2400" i="1" smtClean="0">
                        <a:latin typeface="Cambria Math" panose="02040503050406030204" pitchFamily="18" charset="0"/>
                        <a:ea typeface="Cambria Math" panose="02040503050406030204" pitchFamily="18" charset="0"/>
                        <a:cs typeface="Open Sans" panose="020B0606030504020204" pitchFamily="34"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Courses URL will be duplicated for courses that have the same title</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TextBox 5">
                <a:extLst>
                  <a:ext uri="{FF2B5EF4-FFF2-40B4-BE49-F238E27FC236}">
                    <a16:creationId xmlns:a16="http://schemas.microsoft.com/office/drawing/2014/main" id="{440168D5-2D15-514C-9B04-8D0738937CC8}"/>
                  </a:ext>
                </a:extLst>
              </p:cNvPr>
              <p:cNvSpPr txBox="1">
                <a:spLocks noRot="1" noChangeAspect="1" noMove="1" noResize="1" noEditPoints="1" noAdjustHandles="1" noChangeArrowheads="1" noChangeShapeType="1" noTextEdit="1"/>
              </p:cNvSpPr>
              <p:nvPr/>
            </p:nvSpPr>
            <p:spPr>
              <a:xfrm>
                <a:off x="209145" y="1974196"/>
                <a:ext cx="7662131" cy="2600712"/>
              </a:xfrm>
              <a:prstGeom prst="rect">
                <a:avLst/>
              </a:prstGeom>
              <a:blipFill>
                <a:blip r:embed="rId2"/>
                <a:stretch>
                  <a:fillRect l="-1193" t="-1643"/>
                </a:stretch>
              </a:blipFill>
            </p:spPr>
            <p:txBody>
              <a:bodyPr/>
              <a:lstStyle/>
              <a:p>
                <a:r>
                  <a:rPr lang="en-US">
                    <a:noFill/>
                  </a:rPr>
                  <a:t> </a:t>
                </a:r>
              </a:p>
            </p:txBody>
          </p:sp>
        </mc:Fallback>
      </mc:AlternateContent>
    </p:spTree>
    <p:extLst>
      <p:ext uri="{BB962C8B-B14F-4D97-AF65-F5344CB8AC3E}">
        <p14:creationId xmlns:p14="http://schemas.microsoft.com/office/powerpoint/2010/main" val="3404229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err="1"/>
              <a:t>SOlution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440168D5-2D15-514C-9B04-8D0738937CC8}"/>
                  </a:ext>
                </a:extLst>
              </p:cNvPr>
              <p:cNvSpPr txBox="1"/>
              <p:nvPr/>
            </p:nvSpPr>
            <p:spPr>
              <a:xfrm>
                <a:off x="209145" y="1516996"/>
                <a:ext cx="10985036" cy="3467616"/>
              </a:xfrm>
              <a:prstGeom prst="rect">
                <a:avLst/>
              </a:prstGeom>
              <a:noFill/>
            </p:spPr>
            <p:txBody>
              <a:bodyPr wrap="square" rtlCol="0">
                <a:spAutoFit/>
              </a:bodyPr>
              <a:lstStyle/>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Lowercase all the course’s title</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Transfer the course title into non-Unicode characters</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Replace special characters with hyphen (-)</a:t>
                </a:r>
              </a:p>
              <a:p>
                <a:pPr marL="457200" lvl="0" indent="-457200">
                  <a:spcAft>
                    <a:spcPts val="1000"/>
                  </a:spcAft>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The URL will be appended with a number behind if duplicated </a:t>
                </a:r>
              </a:p>
              <a:p>
                <a:pPr lvl="0"/>
                <a14:m>
                  <m:oMath xmlns:m="http://schemas.openxmlformats.org/officeDocument/2006/math">
                    <m:r>
                      <a:rPr lang="en-US" sz="2400" i="1" smtClean="0">
                        <a:latin typeface="Cambria Math" panose="02040503050406030204" pitchFamily="18" charset="0"/>
                        <a:ea typeface="Cambria Math" panose="02040503050406030204" pitchFamily="18" charset="0"/>
                        <a:cs typeface="Open Sans" panose="020B0606030504020204" pitchFamily="34"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The URL structure will be as bellow:</a:t>
                </a:r>
              </a:p>
              <a:p>
                <a:pPr lvl="0"/>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 hoc html: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-hoc-html (if course title is not duplicated)</a:t>
                </a:r>
              </a:p>
              <a:p>
                <a:pPr lvl="0"/>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Khoa</a:t>
                </a:r>
                <a:r>
                  <a:rPr lang="en-US" sz="2400" dirty="0">
                    <a:latin typeface="Open Sans" panose="020B0606030504020204" pitchFamily="34" charset="0"/>
                    <a:ea typeface="Open Sans" panose="020B0606030504020204" pitchFamily="34" charset="0"/>
                    <a:cs typeface="Open Sans" panose="020B0606030504020204" pitchFamily="34" charset="0"/>
                  </a:rPr>
                  <a:t> hoc html: khoa-hoc-html-1 (if course title is duplicated)</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TextBox 5">
                <a:extLst>
                  <a:ext uri="{FF2B5EF4-FFF2-40B4-BE49-F238E27FC236}">
                    <a16:creationId xmlns:a16="http://schemas.microsoft.com/office/drawing/2014/main" id="{440168D5-2D15-514C-9B04-8D0738937CC8}"/>
                  </a:ext>
                </a:extLst>
              </p:cNvPr>
              <p:cNvSpPr txBox="1">
                <a:spLocks noRot="1" noChangeAspect="1" noMove="1" noResize="1" noEditPoints="1" noAdjustHandles="1" noChangeArrowheads="1" noChangeShapeType="1" noTextEdit="1"/>
              </p:cNvSpPr>
              <p:nvPr/>
            </p:nvSpPr>
            <p:spPr>
              <a:xfrm>
                <a:off x="209145" y="1516996"/>
                <a:ext cx="10985036" cy="3467616"/>
              </a:xfrm>
              <a:prstGeom prst="rect">
                <a:avLst/>
              </a:prstGeom>
              <a:blipFill>
                <a:blip r:embed="rId2"/>
                <a:stretch>
                  <a:fillRect l="-1039" t="-2555"/>
                </a:stretch>
              </a:blipFill>
            </p:spPr>
            <p:txBody>
              <a:bodyPr/>
              <a:lstStyle/>
              <a:p>
                <a:r>
                  <a:rPr lang="en-US">
                    <a:noFill/>
                  </a:rPr>
                  <a:t> </a:t>
                </a:r>
              </a:p>
            </p:txBody>
          </p:sp>
        </mc:Fallback>
      </mc:AlternateContent>
      <p:sp>
        <p:nvSpPr>
          <p:cNvPr id="2" name="Rectangle 1">
            <a:hlinkClick r:id="rId3" action="ppaction://hlinkfile"/>
          </p:cNvPr>
          <p:cNvSpPr/>
          <p:nvPr/>
        </p:nvSpPr>
        <p:spPr>
          <a:xfrm>
            <a:off x="8923283" y="2196662"/>
            <a:ext cx="1902372" cy="756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Flow chart</a:t>
            </a:r>
            <a:endParaRPr lang="en-US"/>
          </a:p>
        </p:txBody>
      </p:sp>
    </p:spTree>
    <p:extLst>
      <p:ext uri="{BB962C8B-B14F-4D97-AF65-F5344CB8AC3E}">
        <p14:creationId xmlns:p14="http://schemas.microsoft.com/office/powerpoint/2010/main" val="4225159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9499F39-6E94-0944-9BDA-DE91B6A33312}"/>
              </a:ext>
            </a:extLst>
          </p:cNvPr>
          <p:cNvPicPr>
            <a:picLocks noChangeAspect="1"/>
          </p:cNvPicPr>
          <p:nvPr/>
        </p:nvPicPr>
        <p:blipFill>
          <a:blip r:embed="rId3"/>
          <a:stretch>
            <a:fillRect/>
          </a:stretch>
        </p:blipFill>
        <p:spPr>
          <a:xfrm>
            <a:off x="179962" y="1502161"/>
            <a:ext cx="6593799"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C3B816EE-FEE0-5741-8221-CD9CFC24DE83}"/>
              </a:ext>
            </a:extLst>
          </p:cNvPr>
          <p:cNvSpPr txBox="1"/>
          <p:nvPr/>
        </p:nvSpPr>
        <p:spPr>
          <a:xfrm>
            <a:off x="8064165" y="2167774"/>
            <a:ext cx="3076483"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Current Situation</a:t>
            </a:r>
          </a:p>
        </p:txBody>
      </p:sp>
      <p:sp>
        <p:nvSpPr>
          <p:cNvPr id="10" name="Diamond 9">
            <a:extLst>
              <a:ext uri="{FF2B5EF4-FFF2-40B4-BE49-F238E27FC236}">
                <a16:creationId xmlns:a16="http://schemas.microsoft.com/office/drawing/2014/main" xmlns="" id="{4761B60A-BB30-7747-99D6-1ED8AB40DFF0}"/>
              </a:ext>
            </a:extLst>
          </p:cNvPr>
          <p:cNvSpPr/>
          <p:nvPr/>
        </p:nvSpPr>
        <p:spPr>
          <a:xfrm>
            <a:off x="7237379" y="2098644"/>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E6CDDEAB-B808-8044-905E-4AB2C73B7F8C}"/>
              </a:ext>
            </a:extLst>
          </p:cNvPr>
          <p:cNvSpPr txBox="1"/>
          <p:nvPr/>
        </p:nvSpPr>
        <p:spPr>
          <a:xfrm>
            <a:off x="7412412" y="2187264"/>
            <a:ext cx="301686" cy="461665"/>
          </a:xfrm>
          <a:prstGeom prst="rect">
            <a:avLst/>
          </a:prstGeom>
          <a:noFill/>
        </p:spPr>
        <p:txBody>
          <a:bodyPr wrap="none" rtlCol="0">
            <a:spAutoFit/>
          </a:bodyPr>
          <a:lstStyle/>
          <a:p>
            <a:r>
              <a:rPr lang="en-US" sz="2400">
                <a:solidFill>
                  <a:schemeClr val="bg1"/>
                </a:solidFill>
              </a:rPr>
              <a:t>1</a:t>
            </a:r>
          </a:p>
        </p:txBody>
      </p:sp>
      <p:sp>
        <p:nvSpPr>
          <p:cNvPr id="12" name="TextBox 11">
            <a:extLst>
              <a:ext uri="{FF2B5EF4-FFF2-40B4-BE49-F238E27FC236}">
                <a16:creationId xmlns:a16="http://schemas.microsoft.com/office/drawing/2014/main" xmlns="" id="{C8D2666D-3253-0344-AB91-F9A324611F28}"/>
              </a:ext>
            </a:extLst>
          </p:cNvPr>
          <p:cNvSpPr txBox="1"/>
          <p:nvPr/>
        </p:nvSpPr>
        <p:spPr>
          <a:xfrm>
            <a:off x="8064165" y="2990067"/>
            <a:ext cx="1794081"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Problems</a:t>
            </a:r>
          </a:p>
        </p:txBody>
      </p:sp>
      <p:sp>
        <p:nvSpPr>
          <p:cNvPr id="13" name="Diamond 12">
            <a:extLst>
              <a:ext uri="{FF2B5EF4-FFF2-40B4-BE49-F238E27FC236}">
                <a16:creationId xmlns:a16="http://schemas.microsoft.com/office/drawing/2014/main" xmlns="" id="{1DB6166E-D7FD-5343-A962-C36DE3BFF32B}"/>
              </a:ext>
            </a:extLst>
          </p:cNvPr>
          <p:cNvSpPr/>
          <p:nvPr/>
        </p:nvSpPr>
        <p:spPr>
          <a:xfrm>
            <a:off x="7237379" y="2920937"/>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708F50A9-544C-D540-B550-FBF9840EFBB0}"/>
              </a:ext>
            </a:extLst>
          </p:cNvPr>
          <p:cNvSpPr txBox="1"/>
          <p:nvPr/>
        </p:nvSpPr>
        <p:spPr>
          <a:xfrm>
            <a:off x="7402684" y="3009557"/>
            <a:ext cx="338554" cy="461665"/>
          </a:xfrm>
          <a:prstGeom prst="rect">
            <a:avLst/>
          </a:prstGeom>
          <a:noFill/>
        </p:spPr>
        <p:txBody>
          <a:bodyPr wrap="none" rtlCol="0">
            <a:spAutoFit/>
          </a:bodyPr>
          <a:lstStyle/>
          <a:p>
            <a:r>
              <a:rPr lang="en-US" sz="2400">
                <a:solidFill>
                  <a:schemeClr val="bg1"/>
                </a:solidFill>
              </a:rPr>
              <a:t>2</a:t>
            </a:r>
          </a:p>
        </p:txBody>
      </p:sp>
      <p:sp>
        <p:nvSpPr>
          <p:cNvPr id="15" name="TextBox 14">
            <a:extLst>
              <a:ext uri="{FF2B5EF4-FFF2-40B4-BE49-F238E27FC236}">
                <a16:creationId xmlns:a16="http://schemas.microsoft.com/office/drawing/2014/main" xmlns="" id="{37341A57-DA40-9847-BC19-2474E2CC8842}"/>
              </a:ext>
            </a:extLst>
          </p:cNvPr>
          <p:cNvSpPr txBox="1"/>
          <p:nvPr/>
        </p:nvSpPr>
        <p:spPr>
          <a:xfrm>
            <a:off x="8064165" y="3812360"/>
            <a:ext cx="1595309" cy="584775"/>
          </a:xfrm>
          <a:prstGeom prst="rect">
            <a:avLst/>
          </a:prstGeom>
          <a:noFill/>
        </p:spPr>
        <p:txBody>
          <a:bodyPr wrap="none" rtlCol="0">
            <a:spAutoFit/>
          </a:bodyPr>
          <a:lstStyle/>
          <a:p>
            <a:r>
              <a:rPr lang="en-US" sz="3200">
                <a:latin typeface="Impact" panose="020B0806030902050204" pitchFamily="34" charset="0"/>
                <a:ea typeface="Open Sans" panose="020B0606030504020204" pitchFamily="34" charset="0"/>
                <a:cs typeface="Open Sans" panose="020B0606030504020204" pitchFamily="34" charset="0"/>
              </a:rPr>
              <a:t>Solution</a:t>
            </a:r>
          </a:p>
        </p:txBody>
      </p:sp>
      <p:sp>
        <p:nvSpPr>
          <p:cNvPr id="16" name="Diamond 15">
            <a:extLst>
              <a:ext uri="{FF2B5EF4-FFF2-40B4-BE49-F238E27FC236}">
                <a16:creationId xmlns:a16="http://schemas.microsoft.com/office/drawing/2014/main" xmlns="" id="{B3D61B02-8D2A-C742-BC36-82701EAE6017}"/>
              </a:ext>
            </a:extLst>
          </p:cNvPr>
          <p:cNvSpPr/>
          <p:nvPr/>
        </p:nvSpPr>
        <p:spPr>
          <a:xfrm>
            <a:off x="7237379" y="3743230"/>
            <a:ext cx="651753" cy="66148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07B9C31A-5B8C-2644-8AC6-70B337662BF0}"/>
              </a:ext>
            </a:extLst>
          </p:cNvPr>
          <p:cNvSpPr txBox="1"/>
          <p:nvPr/>
        </p:nvSpPr>
        <p:spPr>
          <a:xfrm>
            <a:off x="7392956" y="3841578"/>
            <a:ext cx="348172" cy="461665"/>
          </a:xfrm>
          <a:prstGeom prst="rect">
            <a:avLst/>
          </a:prstGeom>
          <a:noFill/>
        </p:spPr>
        <p:txBody>
          <a:bodyPr wrap="none" rtlCol="0">
            <a:spAutoFit/>
          </a:bodyPr>
          <a:lstStyle/>
          <a:p>
            <a:r>
              <a:rPr lang="en-US" sz="2400">
                <a:solidFill>
                  <a:schemeClr val="bg1"/>
                </a:solidFill>
              </a:rPr>
              <a:t>3</a:t>
            </a:r>
          </a:p>
        </p:txBody>
      </p:sp>
      <p:sp>
        <p:nvSpPr>
          <p:cNvPr id="20" name="Title 1">
            <a:extLst>
              <a:ext uri="{FF2B5EF4-FFF2-40B4-BE49-F238E27FC236}">
                <a16:creationId xmlns:a16="http://schemas.microsoft.com/office/drawing/2014/main" xmlns="" id="{17002322-DCA1-8241-93DF-B699BC7B8AB7}"/>
              </a:ext>
            </a:extLst>
          </p:cNvPr>
          <p:cNvSpPr>
            <a:spLocks noGrp="1"/>
          </p:cNvSpPr>
          <p:nvPr>
            <p:ph type="title"/>
          </p:nvPr>
        </p:nvSpPr>
        <p:spPr>
          <a:xfrm>
            <a:off x="209145" y="102141"/>
            <a:ext cx="10396882" cy="1151965"/>
          </a:xfrm>
        </p:spPr>
        <p:txBody>
          <a:bodyPr/>
          <a:lstStyle/>
          <a:p>
            <a:r>
              <a:rPr lang="en-US" dirty="0"/>
              <a:t>INTRODUCTION</a:t>
            </a:r>
          </a:p>
        </p:txBody>
      </p:sp>
    </p:spTree>
    <p:extLst>
      <p:ext uri="{BB962C8B-B14F-4D97-AF65-F5344CB8AC3E}">
        <p14:creationId xmlns:p14="http://schemas.microsoft.com/office/powerpoint/2010/main" val="3133035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17002322-DCA1-8241-93DF-B699BC7B8AB7}"/>
              </a:ext>
            </a:extLst>
          </p:cNvPr>
          <p:cNvSpPr>
            <a:spLocks noGrp="1"/>
          </p:cNvSpPr>
          <p:nvPr>
            <p:ph type="title"/>
          </p:nvPr>
        </p:nvSpPr>
        <p:spPr>
          <a:xfrm>
            <a:off x="209145" y="102141"/>
            <a:ext cx="10396882" cy="1151965"/>
          </a:xfrm>
        </p:spPr>
        <p:txBody>
          <a:bodyPr/>
          <a:lstStyle/>
          <a:p>
            <a:r>
              <a:rPr lang="en-US" dirty="0"/>
              <a:t>DEMONSTRATION</a:t>
            </a:r>
          </a:p>
        </p:txBody>
      </p:sp>
      <p:pic>
        <p:nvPicPr>
          <p:cNvPr id="6" name="Picture 5">
            <a:extLst>
              <a:ext uri="{FF2B5EF4-FFF2-40B4-BE49-F238E27FC236}">
                <a16:creationId xmlns:a16="http://schemas.microsoft.com/office/drawing/2014/main" xmlns="" id="{296444D0-BA0E-5D4A-AFD9-7AF76130D2C0}"/>
              </a:ext>
            </a:extLst>
          </p:cNvPr>
          <p:cNvPicPr>
            <a:picLocks noChangeAspect="1"/>
          </p:cNvPicPr>
          <p:nvPr/>
        </p:nvPicPr>
        <p:blipFill>
          <a:blip r:embed="rId2"/>
          <a:stretch>
            <a:fillRect/>
          </a:stretch>
        </p:blipFill>
        <p:spPr>
          <a:xfrm>
            <a:off x="2933867" y="661851"/>
            <a:ext cx="8127419" cy="4721505"/>
          </a:xfrm>
          <a:prstGeom prst="rect">
            <a:avLst/>
          </a:prstGeom>
          <a:ln w="3175"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5230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CREATE plan, Create program</a:t>
            </a:r>
            <a:endParaRPr lang="en-US" dirty="0"/>
          </a:p>
        </p:txBody>
      </p:sp>
    </p:spTree>
    <p:extLst>
      <p:ext uri="{BB962C8B-B14F-4D97-AF65-F5344CB8AC3E}">
        <p14:creationId xmlns:p14="http://schemas.microsoft.com/office/powerpoint/2010/main" val="3295351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7304847" y="5190177"/>
            <a:ext cx="298676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P</a:t>
            </a: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lan overview page</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4A2D501-445D-4513-B2F8-CE18F19023C3}"/>
              </a:ext>
            </a:extLst>
          </p:cNvPr>
          <p:cNvSpPr txBox="1"/>
          <p:nvPr/>
        </p:nvSpPr>
        <p:spPr>
          <a:xfrm>
            <a:off x="1772583" y="1634874"/>
            <a:ext cx="3435701"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Open list plans page</a:t>
            </a:r>
          </a:p>
        </p:txBody>
      </p:sp>
      <p:sp>
        <p:nvSpPr>
          <p:cNvPr id="15" name="TextBox 14"/>
          <p:cNvSpPr txBox="1"/>
          <p:nvPr/>
        </p:nvSpPr>
        <p:spPr>
          <a:xfrm>
            <a:off x="570708" y="2549117"/>
            <a:ext cx="114165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5996061" y="2212382"/>
            <a:ext cx="2257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06635" y="2810177"/>
            <a:ext cx="2539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List plans page </a:t>
            </a:r>
          </a:p>
        </p:txBody>
      </p:sp>
      <p:sp>
        <p:nvSpPr>
          <p:cNvPr id="22" name="TextBox 21">
            <a:extLst>
              <a:ext uri="{FF2B5EF4-FFF2-40B4-BE49-F238E27FC236}">
                <a16:creationId xmlns:a16="http://schemas.microsoft.com/office/drawing/2014/main" xmlns="" id="{54A2D501-445D-4513-B2F8-CE18F19023C3}"/>
              </a:ext>
            </a:extLst>
          </p:cNvPr>
          <p:cNvSpPr txBox="1"/>
          <p:nvPr/>
        </p:nvSpPr>
        <p:spPr>
          <a:xfrm>
            <a:off x="5915743" y="1635078"/>
            <a:ext cx="2418163"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 Click create plan </a:t>
            </a:r>
          </a:p>
        </p:txBody>
      </p:sp>
      <p:pic>
        <p:nvPicPr>
          <p:cNvPr id="24" name="Picture 23"/>
          <p:cNvPicPr>
            <a:picLocks noChangeAspect="1"/>
          </p:cNvPicPr>
          <p:nvPr/>
        </p:nvPicPr>
        <p:blipFill>
          <a:blip r:embed="rId5"/>
          <a:stretch>
            <a:fillRect/>
          </a:stretch>
        </p:blipFill>
        <p:spPr>
          <a:xfrm>
            <a:off x="8278244" y="1638222"/>
            <a:ext cx="1049520" cy="1049520"/>
          </a:xfrm>
          <a:prstGeom prst="rect">
            <a:avLst/>
          </a:prstGeom>
        </p:spPr>
      </p:pic>
      <p:sp>
        <p:nvSpPr>
          <p:cNvPr id="25" name="TextBox 24"/>
          <p:cNvSpPr txBox="1"/>
          <p:nvPr/>
        </p:nvSpPr>
        <p:spPr>
          <a:xfrm>
            <a:off x="7707933" y="2646703"/>
            <a:ext cx="21805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Create plan popup</a:t>
            </a:r>
          </a:p>
        </p:txBody>
      </p:sp>
      <p:pic>
        <p:nvPicPr>
          <p:cNvPr id="29" name="Picture 28"/>
          <p:cNvPicPr>
            <a:picLocks noChangeAspect="1"/>
          </p:cNvPicPr>
          <p:nvPr/>
        </p:nvPicPr>
        <p:blipFill>
          <a:blip r:embed="rId6"/>
          <a:stretch>
            <a:fillRect/>
          </a:stretch>
        </p:blipFill>
        <p:spPr>
          <a:xfrm>
            <a:off x="8278244" y="4076090"/>
            <a:ext cx="1089286" cy="1089286"/>
          </a:xfrm>
          <a:prstGeom prst="rect">
            <a:avLst/>
          </a:prstGeom>
        </p:spPr>
      </p:pic>
      <p:sp>
        <p:nvSpPr>
          <p:cNvPr id="31" name="TextBox 30">
            <a:extLst>
              <a:ext uri="{FF2B5EF4-FFF2-40B4-BE49-F238E27FC236}">
                <a16:creationId xmlns:a16="http://schemas.microsoft.com/office/drawing/2014/main" xmlns="" id="{54A2D501-445D-4513-B2F8-CE18F19023C3}"/>
              </a:ext>
            </a:extLst>
          </p:cNvPr>
          <p:cNvSpPr txBox="1"/>
          <p:nvPr/>
        </p:nvSpPr>
        <p:spPr>
          <a:xfrm>
            <a:off x="8883011" y="3141637"/>
            <a:ext cx="2991343"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 Input information</a:t>
            </a:r>
          </a:p>
        </p:txBody>
      </p:sp>
      <p:cxnSp>
        <p:nvCxnSpPr>
          <p:cNvPr id="32" name="Straight Arrow Connector 31"/>
          <p:cNvCxnSpPr/>
          <p:nvPr/>
        </p:nvCxnSpPr>
        <p:spPr>
          <a:xfrm flipH="1">
            <a:off x="4331401" y="4708046"/>
            <a:ext cx="3833139" cy="15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54A2D501-445D-4513-B2F8-CE18F19023C3}"/>
              </a:ext>
            </a:extLst>
          </p:cNvPr>
          <p:cNvSpPr txBox="1"/>
          <p:nvPr/>
        </p:nvSpPr>
        <p:spPr>
          <a:xfrm>
            <a:off x="4924292" y="4126736"/>
            <a:ext cx="2659767"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 Update plan infomation</a:t>
            </a:r>
          </a:p>
        </p:txBody>
      </p:sp>
      <p:cxnSp>
        <p:nvCxnSpPr>
          <p:cNvPr id="26" name="Straight Arrow Connector 25"/>
          <p:cNvCxnSpPr>
            <a:cxnSpLocks/>
            <a:stCxn id="25" idx="2"/>
          </p:cNvCxnSpPr>
          <p:nvPr/>
        </p:nvCxnSpPr>
        <p:spPr>
          <a:xfrm>
            <a:off x="8798232" y="3016035"/>
            <a:ext cx="0" cy="9344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xmlns="" id="{AEA4159E-EF9B-DA4D-8565-8131E3365359}"/>
              </a:ext>
            </a:extLst>
          </p:cNvPr>
          <p:cNvSpPr>
            <a:spLocks noGrp="1"/>
          </p:cNvSpPr>
          <p:nvPr>
            <p:ph type="title"/>
          </p:nvPr>
        </p:nvSpPr>
        <p:spPr>
          <a:xfrm>
            <a:off x="209145" y="102141"/>
            <a:ext cx="10396882" cy="1151965"/>
          </a:xfrm>
        </p:spPr>
        <p:txBody>
          <a:bodyPr/>
          <a:lstStyle/>
          <a:p>
            <a:r>
              <a:rPr lang="en-US" dirty="0"/>
              <a:t>PROCESS: </a:t>
            </a:r>
          </a:p>
        </p:txBody>
      </p:sp>
      <p:pic>
        <p:nvPicPr>
          <p:cNvPr id="20" name="Picture 19">
            <a:extLst>
              <a:ext uri="{FF2B5EF4-FFF2-40B4-BE49-F238E27FC236}">
                <a16:creationId xmlns:a16="http://schemas.microsoft.com/office/drawing/2014/main" xmlns="" id="{C28D2C79-6533-A844-91F8-4A53CC1B6A08}"/>
              </a:ext>
            </a:extLst>
          </p:cNvPr>
          <p:cNvPicPr>
            <a:picLocks noChangeAspect="1"/>
          </p:cNvPicPr>
          <p:nvPr/>
        </p:nvPicPr>
        <p:blipFill>
          <a:blip r:embed="rId7"/>
          <a:stretch>
            <a:fillRect/>
          </a:stretch>
        </p:blipFill>
        <p:spPr>
          <a:xfrm>
            <a:off x="3065561" y="4145087"/>
            <a:ext cx="1089286" cy="1089286"/>
          </a:xfrm>
          <a:prstGeom prst="rect">
            <a:avLst/>
          </a:prstGeom>
        </p:spPr>
      </p:pic>
      <p:cxnSp>
        <p:nvCxnSpPr>
          <p:cNvPr id="23" name="Straight Arrow Connector 22">
            <a:extLst>
              <a:ext uri="{FF2B5EF4-FFF2-40B4-BE49-F238E27FC236}">
                <a16:creationId xmlns:a16="http://schemas.microsoft.com/office/drawing/2014/main" xmlns="" id="{7E1B104F-E16E-0D4F-AEA8-4E414DFB1AC4}"/>
              </a:ext>
            </a:extLst>
          </p:cNvPr>
          <p:cNvCxnSpPr>
            <a:cxnSpLocks/>
          </p:cNvCxnSpPr>
          <p:nvPr/>
        </p:nvCxnSpPr>
        <p:spPr>
          <a:xfrm>
            <a:off x="1141537" y="4739842"/>
            <a:ext cx="1" cy="2565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479D5B89-1580-6F47-8511-4FC3D254F412}"/>
              </a:ext>
            </a:extLst>
          </p:cNvPr>
          <p:cNvCxnSpPr/>
          <p:nvPr/>
        </p:nvCxnSpPr>
        <p:spPr>
          <a:xfrm flipH="1">
            <a:off x="1141537" y="4732511"/>
            <a:ext cx="177449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1357312D-51A6-A04F-89B0-236A2CA66268}"/>
              </a:ext>
            </a:extLst>
          </p:cNvPr>
          <p:cNvSpPr txBox="1"/>
          <p:nvPr/>
        </p:nvSpPr>
        <p:spPr>
          <a:xfrm>
            <a:off x="2686655" y="5217728"/>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Plan </a:t>
            </a:r>
            <a:endPar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44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right)">
                                      <p:cBhvr>
                                        <p:cTn id="67" dur="500"/>
                                        <p:tgtEl>
                                          <p:spTgt spid="8"/>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4" grpId="0"/>
      <p:bldP spid="21" grpId="0"/>
      <p:bldP spid="22" grpId="0"/>
      <p:bldP spid="25" grpId="0"/>
      <p:bldP spid="31" grpId="0"/>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xmlns="" id="{46BE7D48-B014-724A-8A74-F3401C0BB3AE}"/>
              </a:ext>
            </a:extLst>
          </p:cNvPr>
          <p:cNvCxnSpPr>
            <a:cxnSpLocks/>
          </p:cNvCxnSpPr>
          <p:nvPr/>
        </p:nvCxnSpPr>
        <p:spPr>
          <a:xfrm>
            <a:off x="1222559" y="1282767"/>
            <a:ext cx="17868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0722511-C2C8-3A4B-81CF-C41B53521137}"/>
              </a:ext>
            </a:extLst>
          </p:cNvPr>
          <p:cNvCxnSpPr>
            <a:cxnSpLocks/>
          </p:cNvCxnSpPr>
          <p:nvPr/>
        </p:nvCxnSpPr>
        <p:spPr>
          <a:xfrm>
            <a:off x="1222559" y="-579222"/>
            <a:ext cx="1" cy="18619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70183C14-5423-1B42-AD03-3960986A54B7}"/>
              </a:ext>
            </a:extLst>
          </p:cNvPr>
          <p:cNvSpPr txBox="1"/>
          <p:nvPr/>
        </p:nvSpPr>
        <p:spPr>
          <a:xfrm>
            <a:off x="322220" y="1168039"/>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5. Add author to plan</a:t>
            </a:r>
          </a:p>
        </p:txBody>
      </p:sp>
      <p:pic>
        <p:nvPicPr>
          <p:cNvPr id="11" name="Picture 10">
            <a:extLst>
              <a:ext uri="{FF2B5EF4-FFF2-40B4-BE49-F238E27FC236}">
                <a16:creationId xmlns:a16="http://schemas.microsoft.com/office/drawing/2014/main" xmlns="" id="{96D390E6-3C2D-1140-ACE1-C32740D2C29A}"/>
              </a:ext>
            </a:extLst>
          </p:cNvPr>
          <p:cNvPicPr>
            <a:picLocks noChangeAspect="1"/>
          </p:cNvPicPr>
          <p:nvPr/>
        </p:nvPicPr>
        <p:blipFill>
          <a:blip r:embed="rId2"/>
          <a:stretch>
            <a:fillRect/>
          </a:stretch>
        </p:blipFill>
        <p:spPr>
          <a:xfrm>
            <a:off x="3193238" y="633000"/>
            <a:ext cx="1089286" cy="1089286"/>
          </a:xfrm>
          <a:prstGeom prst="rect">
            <a:avLst/>
          </a:prstGeom>
        </p:spPr>
      </p:pic>
      <p:sp>
        <p:nvSpPr>
          <p:cNvPr id="12" name="TextBox 11">
            <a:extLst>
              <a:ext uri="{FF2B5EF4-FFF2-40B4-BE49-F238E27FC236}">
                <a16:creationId xmlns:a16="http://schemas.microsoft.com/office/drawing/2014/main" xmlns="" id="{9BB2501A-84B9-CA4C-9A62-C0DBC2BFDAC5}"/>
              </a:ext>
            </a:extLst>
          </p:cNvPr>
          <p:cNvSpPr txBox="1"/>
          <p:nvPr/>
        </p:nvSpPr>
        <p:spPr>
          <a:xfrm>
            <a:off x="2814332" y="1754469"/>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Author</a:t>
            </a:r>
          </a:p>
        </p:txBody>
      </p:sp>
      <p:sp>
        <p:nvSpPr>
          <p:cNvPr id="13" name="TextBox 12">
            <a:extLst>
              <a:ext uri="{FF2B5EF4-FFF2-40B4-BE49-F238E27FC236}">
                <a16:creationId xmlns:a16="http://schemas.microsoft.com/office/drawing/2014/main" xmlns="" id="{2CD6B929-2636-3644-BE70-8DAE735F13FD}"/>
              </a:ext>
            </a:extLst>
          </p:cNvPr>
          <p:cNvSpPr txBox="1"/>
          <p:nvPr/>
        </p:nvSpPr>
        <p:spPr>
          <a:xfrm>
            <a:off x="4645579" y="1154822"/>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6</a:t>
            </a: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Add learner to plan</a:t>
            </a:r>
          </a:p>
        </p:txBody>
      </p:sp>
      <p:cxnSp>
        <p:nvCxnSpPr>
          <p:cNvPr id="14" name="Straight Arrow Connector 13">
            <a:extLst>
              <a:ext uri="{FF2B5EF4-FFF2-40B4-BE49-F238E27FC236}">
                <a16:creationId xmlns:a16="http://schemas.microsoft.com/office/drawing/2014/main" xmlns="" id="{7AC8621D-3A94-5A4F-847D-D92DEAD6CD32}"/>
              </a:ext>
            </a:extLst>
          </p:cNvPr>
          <p:cNvCxnSpPr>
            <a:cxnSpLocks/>
          </p:cNvCxnSpPr>
          <p:nvPr/>
        </p:nvCxnSpPr>
        <p:spPr>
          <a:xfrm>
            <a:off x="4546422" y="1257805"/>
            <a:ext cx="28382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xmlns="" id="{DEA8E30C-C016-F743-A623-407AEBFF6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41" y="3271149"/>
            <a:ext cx="1236480" cy="1236480"/>
          </a:xfrm>
          <a:prstGeom prst="rect">
            <a:avLst/>
          </a:prstGeom>
        </p:spPr>
      </p:pic>
      <p:pic>
        <p:nvPicPr>
          <p:cNvPr id="10" name="Picture 9">
            <a:extLst>
              <a:ext uri="{FF2B5EF4-FFF2-40B4-BE49-F238E27FC236}">
                <a16:creationId xmlns:a16="http://schemas.microsoft.com/office/drawing/2014/main" xmlns="" id="{BC9C98BC-A157-704D-9061-23EC4685E5C9}"/>
              </a:ext>
            </a:extLst>
          </p:cNvPr>
          <p:cNvPicPr>
            <a:picLocks noChangeAspect="1"/>
          </p:cNvPicPr>
          <p:nvPr/>
        </p:nvPicPr>
        <p:blipFill>
          <a:blip r:embed="rId2"/>
          <a:stretch>
            <a:fillRect/>
          </a:stretch>
        </p:blipFill>
        <p:spPr>
          <a:xfrm>
            <a:off x="7483805" y="610179"/>
            <a:ext cx="1089286" cy="1089286"/>
          </a:xfrm>
          <a:prstGeom prst="rect">
            <a:avLst/>
          </a:prstGeom>
        </p:spPr>
      </p:pic>
      <p:sp>
        <p:nvSpPr>
          <p:cNvPr id="15" name="TextBox 14">
            <a:extLst>
              <a:ext uri="{FF2B5EF4-FFF2-40B4-BE49-F238E27FC236}">
                <a16:creationId xmlns:a16="http://schemas.microsoft.com/office/drawing/2014/main" xmlns="" id="{B323242F-B145-6E49-A192-66DA40FF359B}"/>
              </a:ext>
            </a:extLst>
          </p:cNvPr>
          <p:cNvSpPr txBox="1"/>
          <p:nvPr/>
        </p:nvSpPr>
        <p:spPr>
          <a:xfrm>
            <a:off x="7104899" y="1754469"/>
            <a:ext cx="184709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Learner</a:t>
            </a:r>
          </a:p>
        </p:txBody>
      </p:sp>
      <p:sp>
        <p:nvSpPr>
          <p:cNvPr id="18" name="TextBox 17">
            <a:extLst>
              <a:ext uri="{FF2B5EF4-FFF2-40B4-BE49-F238E27FC236}">
                <a16:creationId xmlns:a16="http://schemas.microsoft.com/office/drawing/2014/main" xmlns="" id="{C5AE9127-6D3A-7244-B576-8DFB032D3493}"/>
              </a:ext>
            </a:extLst>
          </p:cNvPr>
          <p:cNvSpPr txBox="1"/>
          <p:nvPr/>
        </p:nvSpPr>
        <p:spPr>
          <a:xfrm>
            <a:off x="9377606" y="2094035"/>
            <a:ext cx="2457378" cy="646331"/>
          </a:xfrm>
          <a:prstGeom prst="rect">
            <a:avLst/>
          </a:prstGeom>
          <a:noFill/>
        </p:spPr>
        <p:txBody>
          <a:bodyPr wrap="square" rtlCol="0">
            <a:spAutoFit/>
          </a:bodyPr>
          <a:lstStyle/>
          <a:p>
            <a:pPr marL="0" marR="0" lvl="0" indent="0" algn="l"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7</a:t>
            </a: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Click create program </a:t>
            </a:r>
          </a:p>
        </p:txBody>
      </p:sp>
      <p:pic>
        <p:nvPicPr>
          <p:cNvPr id="19" name="Picture 18">
            <a:extLst>
              <a:ext uri="{FF2B5EF4-FFF2-40B4-BE49-F238E27FC236}">
                <a16:creationId xmlns:a16="http://schemas.microsoft.com/office/drawing/2014/main" xmlns="" id="{035ECF9C-BB98-5347-8028-7E11914C158E}"/>
              </a:ext>
            </a:extLst>
          </p:cNvPr>
          <p:cNvPicPr>
            <a:picLocks noChangeAspect="1"/>
          </p:cNvPicPr>
          <p:nvPr/>
        </p:nvPicPr>
        <p:blipFill>
          <a:blip r:embed="rId4"/>
          <a:stretch>
            <a:fillRect/>
          </a:stretch>
        </p:blipFill>
        <p:spPr>
          <a:xfrm>
            <a:off x="8727548" y="3326153"/>
            <a:ext cx="1049520" cy="1049520"/>
          </a:xfrm>
          <a:prstGeom prst="rect">
            <a:avLst/>
          </a:prstGeom>
        </p:spPr>
      </p:pic>
      <p:cxnSp>
        <p:nvCxnSpPr>
          <p:cNvPr id="21" name="Straight Arrow Connector 20">
            <a:extLst>
              <a:ext uri="{FF2B5EF4-FFF2-40B4-BE49-F238E27FC236}">
                <a16:creationId xmlns:a16="http://schemas.microsoft.com/office/drawing/2014/main" xmlns="" id="{2F6D22C4-A947-6447-9688-55A73E91B9C2}"/>
              </a:ext>
            </a:extLst>
          </p:cNvPr>
          <p:cNvCxnSpPr>
            <a:cxnSpLocks/>
          </p:cNvCxnSpPr>
          <p:nvPr/>
        </p:nvCxnSpPr>
        <p:spPr>
          <a:xfrm>
            <a:off x="9226841" y="1257805"/>
            <a:ext cx="0" cy="201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289FFB58-4D27-1B4C-BDEE-59C198EFB762}"/>
              </a:ext>
            </a:extLst>
          </p:cNvPr>
          <p:cNvCxnSpPr>
            <a:cxnSpLocks/>
          </p:cNvCxnSpPr>
          <p:nvPr/>
        </p:nvCxnSpPr>
        <p:spPr>
          <a:xfrm flipH="1">
            <a:off x="8727548" y="1257805"/>
            <a:ext cx="50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379A594-8A64-4E42-895C-FC0BC1EF69E9}"/>
              </a:ext>
            </a:extLst>
          </p:cNvPr>
          <p:cNvSpPr txBox="1"/>
          <p:nvPr/>
        </p:nvSpPr>
        <p:spPr>
          <a:xfrm>
            <a:off x="8103644" y="4389993"/>
            <a:ext cx="2295006"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Create program popup</a:t>
            </a:r>
          </a:p>
        </p:txBody>
      </p:sp>
      <p:cxnSp>
        <p:nvCxnSpPr>
          <p:cNvPr id="24" name="Straight Arrow Connector 23">
            <a:extLst>
              <a:ext uri="{FF2B5EF4-FFF2-40B4-BE49-F238E27FC236}">
                <a16:creationId xmlns:a16="http://schemas.microsoft.com/office/drawing/2014/main" xmlns="" id="{AFB0DC9B-E983-6146-BF33-CD4EE0A7FD41}"/>
              </a:ext>
            </a:extLst>
          </p:cNvPr>
          <p:cNvCxnSpPr>
            <a:cxnSpLocks/>
          </p:cNvCxnSpPr>
          <p:nvPr/>
        </p:nvCxnSpPr>
        <p:spPr>
          <a:xfrm flipH="1">
            <a:off x="5722902" y="3938461"/>
            <a:ext cx="292053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E78506BA-E084-DF40-B3D8-A8FA3EA5C5B6}"/>
              </a:ext>
            </a:extLst>
          </p:cNvPr>
          <p:cNvSpPr txBox="1"/>
          <p:nvPr/>
        </p:nvSpPr>
        <p:spPr>
          <a:xfrm>
            <a:off x="6110326" y="3326153"/>
            <a:ext cx="2639912" cy="567463"/>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8. Fill infomation</a:t>
            </a:r>
          </a:p>
        </p:txBody>
      </p:sp>
      <p:pic>
        <p:nvPicPr>
          <p:cNvPr id="27" name="Picture 26">
            <a:extLst>
              <a:ext uri="{FF2B5EF4-FFF2-40B4-BE49-F238E27FC236}">
                <a16:creationId xmlns:a16="http://schemas.microsoft.com/office/drawing/2014/main" xmlns="" id="{28D33C2B-CE1F-3C41-91BA-A669A15E4F79}"/>
              </a:ext>
            </a:extLst>
          </p:cNvPr>
          <p:cNvPicPr>
            <a:picLocks noChangeAspect="1"/>
          </p:cNvPicPr>
          <p:nvPr/>
        </p:nvPicPr>
        <p:blipFill>
          <a:blip r:embed="rId5"/>
          <a:stretch>
            <a:fillRect/>
          </a:stretch>
        </p:blipFill>
        <p:spPr>
          <a:xfrm>
            <a:off x="4589269" y="3413701"/>
            <a:ext cx="1049520" cy="1049520"/>
          </a:xfrm>
          <a:prstGeom prst="rect">
            <a:avLst/>
          </a:prstGeom>
        </p:spPr>
      </p:pic>
      <p:sp>
        <p:nvSpPr>
          <p:cNvPr id="28" name="TextBox 27">
            <a:extLst>
              <a:ext uri="{FF2B5EF4-FFF2-40B4-BE49-F238E27FC236}">
                <a16:creationId xmlns:a16="http://schemas.microsoft.com/office/drawing/2014/main" xmlns="" id="{8DE2848F-5A53-E243-B0D2-87430C200F7A}"/>
              </a:ext>
            </a:extLst>
          </p:cNvPr>
          <p:cNvSpPr txBox="1"/>
          <p:nvPr/>
        </p:nvSpPr>
        <p:spPr>
          <a:xfrm>
            <a:off x="3966526" y="4508066"/>
            <a:ext cx="2295006"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Manage program</a:t>
            </a:r>
          </a:p>
        </p:txBody>
      </p:sp>
      <p:cxnSp>
        <p:nvCxnSpPr>
          <p:cNvPr id="29" name="Straight Arrow Connector 28">
            <a:extLst>
              <a:ext uri="{FF2B5EF4-FFF2-40B4-BE49-F238E27FC236}">
                <a16:creationId xmlns:a16="http://schemas.microsoft.com/office/drawing/2014/main" xmlns="" id="{147D1E00-7CD8-D042-82A4-376DC75F3C06}"/>
              </a:ext>
            </a:extLst>
          </p:cNvPr>
          <p:cNvCxnSpPr>
            <a:cxnSpLocks/>
          </p:cNvCxnSpPr>
          <p:nvPr/>
        </p:nvCxnSpPr>
        <p:spPr>
          <a:xfrm flipH="1">
            <a:off x="1809345" y="3938461"/>
            <a:ext cx="26130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186FCEEE-B9D6-2144-9F2B-B4EEBBFDD911}"/>
              </a:ext>
            </a:extLst>
          </p:cNvPr>
          <p:cNvSpPr txBox="1"/>
          <p:nvPr/>
        </p:nvSpPr>
        <p:spPr>
          <a:xfrm>
            <a:off x="1865922" y="3271149"/>
            <a:ext cx="2639912"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8. Update program infomation</a:t>
            </a:r>
          </a:p>
        </p:txBody>
      </p:sp>
    </p:spTree>
    <p:extLst>
      <p:ext uri="{BB962C8B-B14F-4D97-AF65-F5344CB8AC3E}">
        <p14:creationId xmlns:p14="http://schemas.microsoft.com/office/powerpoint/2010/main" val="22443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par>
                                <p:cTn id="48" presetID="22" presetClass="entr" presetSubtype="1"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right)">
                                      <p:cBhvr>
                                        <p:cTn id="58" dur="500"/>
                                        <p:tgtEl>
                                          <p:spTgt spid="2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right)">
                                      <p:cBhvr>
                                        <p:cTn id="73" dur="500"/>
                                        <p:tgtEl>
                                          <p:spTgt spid="2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5" grpId="0"/>
      <p:bldP spid="18" grpId="0"/>
      <p:bldP spid="23" grpId="0"/>
      <p:bldP spid="26" grpId="0"/>
      <p:bldP spid="28"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7" name="Picture 6">
            <a:extLst>
              <a:ext uri="{FF2B5EF4-FFF2-40B4-BE49-F238E27FC236}">
                <a16:creationId xmlns:a16="http://schemas.microsoft.com/office/drawing/2014/main" xmlns="" id="{6D2E4B45-E9BB-4D4B-A810-F4E3250B51C1}"/>
              </a:ext>
            </a:extLst>
          </p:cNvPr>
          <p:cNvPicPr>
            <a:picLocks noChangeAspect="1"/>
          </p:cNvPicPr>
          <p:nvPr/>
        </p:nvPicPr>
        <p:blipFill rotWithShape="1">
          <a:blip r:embed="rId2"/>
          <a:srcRect l="3671" t="-1670" r="52598" b="54091"/>
          <a:stretch/>
        </p:blipFill>
        <p:spPr>
          <a:xfrm>
            <a:off x="4180101" y="102141"/>
            <a:ext cx="6532926" cy="5492283"/>
          </a:xfrm>
          <a:prstGeom prst="rect">
            <a:avLst/>
          </a:prstGeom>
        </p:spPr>
      </p:pic>
    </p:spTree>
    <p:extLst>
      <p:ext uri="{BB962C8B-B14F-4D97-AF65-F5344CB8AC3E}">
        <p14:creationId xmlns:p14="http://schemas.microsoft.com/office/powerpoint/2010/main" val="1240604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author:</a:t>
            </a:r>
            <a:r>
              <a:rPr lang="en-US" dirty="0"/>
              <a:t> </a:t>
            </a:r>
            <a:r>
              <a:rPr lang="en-US">
                <a:solidFill>
                  <a:schemeClr val="tx1"/>
                </a:solidFill>
              </a:rPr>
              <a:t>CREATE </a:t>
            </a:r>
            <a:r>
              <a:rPr lang="en-US" smtClean="0">
                <a:solidFill>
                  <a:schemeClr val="tx1"/>
                </a:solidFill>
              </a:rPr>
              <a:t>Course</a:t>
            </a:r>
            <a:endParaRPr lang="en-US" dirty="0"/>
          </a:p>
        </p:txBody>
      </p:sp>
    </p:spTree>
    <p:extLst>
      <p:ext uri="{BB962C8B-B14F-4D97-AF65-F5344CB8AC3E}">
        <p14:creationId xmlns:p14="http://schemas.microsoft.com/office/powerpoint/2010/main" val="3039151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xmlns="" id="{54A2D501-445D-4513-B2F8-CE18F19023C3}"/>
              </a:ext>
            </a:extLst>
          </p:cNvPr>
          <p:cNvSpPr txBox="1"/>
          <p:nvPr/>
        </p:nvSpPr>
        <p:spPr>
          <a:xfrm>
            <a:off x="3607409" y="5009064"/>
            <a:ext cx="197803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Course overview</a:t>
            </a:r>
          </a:p>
        </p:txBody>
      </p:sp>
      <p:pic>
        <p:nvPicPr>
          <p:cNvPr id="10" name="Picture 9"/>
          <p:cNvPicPr>
            <a:picLocks noChangeAspect="1"/>
          </p:cNvPicPr>
          <p:nvPr/>
        </p:nvPicPr>
        <p:blipFill>
          <a:blip r:embed="rId3"/>
          <a:stretch>
            <a:fillRect/>
          </a:stretch>
        </p:blipFill>
        <p:spPr>
          <a:xfrm>
            <a:off x="690212" y="1708411"/>
            <a:ext cx="1021786" cy="1021786"/>
          </a:xfrm>
          <a:prstGeom prst="rect">
            <a:avLst/>
          </a:prstGeom>
        </p:spPr>
      </p:pic>
      <p:sp>
        <p:nvSpPr>
          <p:cNvPr id="11" name="TextBox 10">
            <a:extLst>
              <a:ext uri="{FF2B5EF4-FFF2-40B4-BE49-F238E27FC236}">
                <a16:creationId xmlns:a16="http://schemas.microsoft.com/office/drawing/2014/main" xmlns="" id="{54A2D501-445D-4513-B2F8-CE18F19023C3}"/>
              </a:ext>
            </a:extLst>
          </p:cNvPr>
          <p:cNvSpPr txBox="1"/>
          <p:nvPr/>
        </p:nvSpPr>
        <p:spPr>
          <a:xfrm>
            <a:off x="773447" y="2517255"/>
            <a:ext cx="93855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Author</a:t>
            </a:r>
          </a:p>
        </p:txBody>
      </p:sp>
      <p:cxnSp>
        <p:nvCxnSpPr>
          <p:cNvPr id="13" name="Straight Arrow Connector 12"/>
          <p:cNvCxnSpPr/>
          <p:nvPr/>
        </p:nvCxnSpPr>
        <p:spPr>
          <a:xfrm flipV="1">
            <a:off x="2067254" y="2395508"/>
            <a:ext cx="1755515"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4A2D501-445D-4513-B2F8-CE18F19023C3}"/>
              </a:ext>
            </a:extLst>
          </p:cNvPr>
          <p:cNvSpPr txBox="1"/>
          <p:nvPr/>
        </p:nvSpPr>
        <p:spPr>
          <a:xfrm>
            <a:off x="1940109" y="1635427"/>
            <a:ext cx="2518324"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1. Open list plan</a:t>
            </a:r>
          </a:p>
        </p:txBody>
      </p:sp>
      <p:sp>
        <p:nvSpPr>
          <p:cNvPr id="17" name="TextBox 16">
            <a:extLst>
              <a:ext uri="{FF2B5EF4-FFF2-40B4-BE49-F238E27FC236}">
                <a16:creationId xmlns:a16="http://schemas.microsoft.com/office/drawing/2014/main" xmlns="" id="{54A2D501-445D-4513-B2F8-CE18F19023C3}"/>
              </a:ext>
            </a:extLst>
          </p:cNvPr>
          <p:cNvSpPr txBox="1"/>
          <p:nvPr/>
        </p:nvSpPr>
        <p:spPr>
          <a:xfrm>
            <a:off x="4021427" y="2624229"/>
            <a:ext cx="1183790"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List plan</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644" y="1776296"/>
            <a:ext cx="1012371" cy="1012371"/>
          </a:xfrm>
          <a:prstGeom prst="rect">
            <a:avLst/>
          </a:prstGeom>
        </p:spPr>
      </p:pic>
      <p:sp>
        <p:nvSpPr>
          <p:cNvPr id="25" name="TextBox 24">
            <a:extLst>
              <a:ext uri="{FF2B5EF4-FFF2-40B4-BE49-F238E27FC236}">
                <a16:creationId xmlns:a16="http://schemas.microsoft.com/office/drawing/2014/main" xmlns="" id="{54A2D501-445D-4513-B2F8-CE18F19023C3}"/>
              </a:ext>
            </a:extLst>
          </p:cNvPr>
          <p:cNvSpPr txBox="1"/>
          <p:nvPr/>
        </p:nvSpPr>
        <p:spPr>
          <a:xfrm>
            <a:off x="9048946" y="2785021"/>
            <a:ext cx="2515056"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3. Choose a program</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235" y="4125761"/>
            <a:ext cx="1194158" cy="1194158"/>
          </a:xfrm>
          <a:prstGeom prst="rect">
            <a:avLst/>
          </a:prstGeom>
        </p:spPr>
      </p:pic>
      <p:sp>
        <p:nvSpPr>
          <p:cNvPr id="30" name="Title 1">
            <a:extLst>
              <a:ext uri="{FF2B5EF4-FFF2-40B4-BE49-F238E27FC236}">
                <a16:creationId xmlns:a16="http://schemas.microsoft.com/office/drawing/2014/main" xmlns="" id="{42034FAE-AD65-3A4D-B424-E4897013F848}"/>
              </a:ext>
            </a:extLst>
          </p:cNvPr>
          <p:cNvSpPr>
            <a:spLocks noGrp="1"/>
          </p:cNvSpPr>
          <p:nvPr>
            <p:ph type="title"/>
          </p:nvPr>
        </p:nvSpPr>
        <p:spPr>
          <a:xfrm>
            <a:off x="209145" y="102141"/>
            <a:ext cx="10396882" cy="1151965"/>
          </a:xfrm>
        </p:spPr>
        <p:txBody>
          <a:bodyPr/>
          <a:lstStyle/>
          <a:p>
            <a:r>
              <a:rPr lang="en-US" dirty="0"/>
              <a:t>PROCESS</a:t>
            </a:r>
          </a:p>
        </p:txBody>
      </p:sp>
      <p:cxnSp>
        <p:nvCxnSpPr>
          <p:cNvPr id="28" name="Straight Arrow Connector 27"/>
          <p:cNvCxnSpPr/>
          <p:nvPr/>
        </p:nvCxnSpPr>
        <p:spPr>
          <a:xfrm flipV="1">
            <a:off x="5124312" y="2380963"/>
            <a:ext cx="1755515"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54A2D501-445D-4513-B2F8-CE18F19023C3}"/>
              </a:ext>
            </a:extLst>
          </p:cNvPr>
          <p:cNvSpPr txBox="1"/>
          <p:nvPr/>
        </p:nvSpPr>
        <p:spPr>
          <a:xfrm>
            <a:off x="5143747" y="1630168"/>
            <a:ext cx="2518324" cy="621709"/>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2. Choose a plan</a:t>
            </a:r>
          </a:p>
        </p:txBody>
      </p:sp>
      <p:sp>
        <p:nvSpPr>
          <p:cNvPr id="33" name="TextBox 32">
            <a:extLst>
              <a:ext uri="{FF2B5EF4-FFF2-40B4-BE49-F238E27FC236}">
                <a16:creationId xmlns:a16="http://schemas.microsoft.com/office/drawing/2014/main" xmlns="" id="{54A2D501-445D-4513-B2F8-CE18F19023C3}"/>
              </a:ext>
            </a:extLst>
          </p:cNvPr>
          <p:cNvSpPr txBox="1"/>
          <p:nvPr/>
        </p:nvSpPr>
        <p:spPr>
          <a:xfrm>
            <a:off x="6770450" y="2577772"/>
            <a:ext cx="1783241" cy="707886"/>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Plan overview</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9550" y="1837127"/>
            <a:ext cx="1012371" cy="1012371"/>
          </a:xfrm>
          <a:prstGeom prst="rect">
            <a:avLst/>
          </a:prstGeom>
        </p:spPr>
      </p:pic>
      <p:cxnSp>
        <p:nvCxnSpPr>
          <p:cNvPr id="8" name="Elbow Connector 7"/>
          <p:cNvCxnSpPr>
            <a:cxnSpLocks/>
          </p:cNvCxnSpPr>
          <p:nvPr/>
        </p:nvCxnSpPr>
        <p:spPr>
          <a:xfrm rot="16200000" flipH="1">
            <a:off x="7734912" y="3019518"/>
            <a:ext cx="1686391" cy="409274"/>
          </a:xfrm>
          <a:prstGeom prst="bentConnector3">
            <a:avLst>
              <a:gd name="adj1" fmla="val 58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54A2D501-445D-4513-B2F8-CE18F19023C3}"/>
              </a:ext>
            </a:extLst>
          </p:cNvPr>
          <p:cNvSpPr txBox="1"/>
          <p:nvPr/>
        </p:nvSpPr>
        <p:spPr>
          <a:xfrm>
            <a:off x="7916920" y="5009063"/>
            <a:ext cx="1069893"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Program</a:t>
            </a: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4788" y="4086038"/>
            <a:ext cx="1194158" cy="1194158"/>
          </a:xfrm>
          <a:prstGeom prst="rect">
            <a:avLst/>
          </a:prstGeom>
        </p:spPr>
      </p:pic>
      <p:cxnSp>
        <p:nvCxnSpPr>
          <p:cNvPr id="48" name="Straight Arrow Connector 47"/>
          <p:cNvCxnSpPr/>
          <p:nvPr/>
        </p:nvCxnSpPr>
        <p:spPr>
          <a:xfrm flipH="1">
            <a:off x="5585441" y="4658487"/>
            <a:ext cx="2040294"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54A2D501-445D-4513-B2F8-CE18F19023C3}"/>
              </a:ext>
            </a:extLst>
          </p:cNvPr>
          <p:cNvSpPr txBox="1"/>
          <p:nvPr/>
        </p:nvSpPr>
        <p:spPr>
          <a:xfrm>
            <a:off x="5501251" y="3907692"/>
            <a:ext cx="2518324"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4. Create a course</a:t>
            </a:r>
          </a:p>
        </p:txBody>
      </p:sp>
      <p:cxnSp>
        <p:nvCxnSpPr>
          <p:cNvPr id="38" name="Elbow Connector 37"/>
          <p:cNvCxnSpPr>
            <a:cxnSpLocks/>
          </p:cNvCxnSpPr>
          <p:nvPr/>
        </p:nvCxnSpPr>
        <p:spPr>
          <a:xfrm rot="10800000" flipV="1">
            <a:off x="1631756" y="4658487"/>
            <a:ext cx="1987622" cy="926048"/>
          </a:xfrm>
          <a:prstGeom prst="bentConnector3">
            <a:avLst>
              <a:gd name="adj1" fmla="val 100081"/>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54A2D501-445D-4513-B2F8-CE18F19023C3}"/>
              </a:ext>
            </a:extLst>
          </p:cNvPr>
          <p:cNvSpPr txBox="1"/>
          <p:nvPr/>
        </p:nvSpPr>
        <p:spPr>
          <a:xfrm>
            <a:off x="1365712" y="3993346"/>
            <a:ext cx="2497652" cy="707886"/>
          </a:xfrm>
          <a:prstGeom prst="rect">
            <a:avLst/>
          </a:prstGeom>
          <a:noFill/>
        </p:spPr>
        <p:txBody>
          <a:bodyPr wrap="square" rtlCol="0">
            <a:spAutoFit/>
          </a:bodyPr>
          <a:lstStyle/>
          <a:p>
            <a:pPr>
              <a:lnSpc>
                <a:spcPct val="200000"/>
              </a:lnSpc>
            </a:pPr>
            <a:r>
              <a:rPr lang="en-US" sz="2000" b="1" dirty="0">
                <a:latin typeface="Calibri" panose="020F0502020204030204" pitchFamily="34" charset="0"/>
                <a:cs typeface="Calibri" panose="020F0502020204030204" pitchFamily="34" charset="0"/>
              </a:rPr>
              <a:t>5. Update course</a:t>
            </a:r>
          </a:p>
        </p:txBody>
      </p:sp>
    </p:spTree>
    <p:extLst>
      <p:ext uri="{BB962C8B-B14F-4D97-AF65-F5344CB8AC3E}">
        <p14:creationId xmlns:p14="http://schemas.microsoft.com/office/powerpoint/2010/main" val="4521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4" grpId="0"/>
      <p:bldP spid="17" grpId="0"/>
      <p:bldP spid="25" grpId="0"/>
      <p:bldP spid="32" grpId="0"/>
      <p:bldP spid="33" grpId="0"/>
      <p:bldP spid="39" grpId="0"/>
      <p:bldP spid="49"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a:off x="5713936" y="4457043"/>
            <a:ext cx="2600231" cy="145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54A2D501-445D-4513-B2F8-CE18F19023C3}"/>
              </a:ext>
            </a:extLst>
          </p:cNvPr>
          <p:cNvSpPr txBox="1"/>
          <p:nvPr/>
        </p:nvSpPr>
        <p:spPr>
          <a:xfrm>
            <a:off x="5601339" y="3753435"/>
            <a:ext cx="2863851"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9. Send course to review</a:t>
            </a:r>
          </a:p>
        </p:txBody>
      </p:sp>
      <p:cxnSp>
        <p:nvCxnSpPr>
          <p:cNvPr id="7" name="Straight Arrow Connector 6"/>
          <p:cNvCxnSpPr>
            <a:stCxn id="9" idx="2"/>
          </p:cNvCxnSpPr>
          <p:nvPr/>
        </p:nvCxnSpPr>
        <p:spPr>
          <a:xfrm>
            <a:off x="9338902" y="2418406"/>
            <a:ext cx="0" cy="11745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098" y="3928615"/>
            <a:ext cx="1017419" cy="1017419"/>
          </a:xfrm>
          <a:prstGeom prst="rect">
            <a:avLst/>
          </a:prstGeom>
        </p:spPr>
      </p:pic>
      <p:sp>
        <p:nvSpPr>
          <p:cNvPr id="9" name="TextBox 8">
            <a:extLst>
              <a:ext uri="{FF2B5EF4-FFF2-40B4-BE49-F238E27FC236}">
                <a16:creationId xmlns:a16="http://schemas.microsoft.com/office/drawing/2014/main" xmlns="" id="{54A2D501-445D-4513-B2F8-CE18F19023C3}"/>
              </a:ext>
            </a:extLst>
          </p:cNvPr>
          <p:cNvSpPr txBox="1"/>
          <p:nvPr/>
        </p:nvSpPr>
        <p:spPr>
          <a:xfrm>
            <a:off x="8314166" y="1796697"/>
            <a:ext cx="2049472"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Lecture overview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51" y="604098"/>
            <a:ext cx="1432103" cy="1432103"/>
          </a:xfrm>
          <a:prstGeom prst="rect">
            <a:avLst/>
          </a:prstGeom>
        </p:spPr>
      </p:pic>
      <p:sp>
        <p:nvSpPr>
          <p:cNvPr id="11" name="TextBox 10">
            <a:extLst>
              <a:ext uri="{FF2B5EF4-FFF2-40B4-BE49-F238E27FC236}">
                <a16:creationId xmlns:a16="http://schemas.microsoft.com/office/drawing/2014/main" xmlns="" id="{54A2D501-445D-4513-B2F8-CE18F19023C3}"/>
              </a:ext>
            </a:extLst>
          </p:cNvPr>
          <p:cNvSpPr txBox="1"/>
          <p:nvPr/>
        </p:nvSpPr>
        <p:spPr>
          <a:xfrm>
            <a:off x="1112973" y="1764527"/>
            <a:ext cx="988839"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Course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49" y="673344"/>
            <a:ext cx="1432103" cy="1432103"/>
          </a:xfrm>
          <a:prstGeom prst="rect">
            <a:avLst/>
          </a:prstGeom>
        </p:spPr>
      </p:pic>
      <p:cxnSp>
        <p:nvCxnSpPr>
          <p:cNvPr id="14" name="Straight Arrow Connector 13"/>
          <p:cNvCxnSpPr>
            <a:endCxn id="12" idx="0"/>
          </p:cNvCxnSpPr>
          <p:nvPr/>
        </p:nvCxnSpPr>
        <p:spPr>
          <a:xfrm>
            <a:off x="1610301" y="0"/>
            <a:ext cx="0" cy="67334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54A2D501-445D-4513-B2F8-CE18F19023C3}"/>
              </a:ext>
            </a:extLst>
          </p:cNvPr>
          <p:cNvSpPr txBox="1"/>
          <p:nvPr/>
        </p:nvSpPr>
        <p:spPr>
          <a:xfrm>
            <a:off x="2683929" y="687935"/>
            <a:ext cx="1955483"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6. Create section</a:t>
            </a:r>
          </a:p>
        </p:txBody>
      </p:sp>
      <p:cxnSp>
        <p:nvCxnSpPr>
          <p:cNvPr id="17" name="Straight Arrow Connector 16"/>
          <p:cNvCxnSpPr/>
          <p:nvPr/>
        </p:nvCxnSpPr>
        <p:spPr>
          <a:xfrm>
            <a:off x="2761873" y="1389395"/>
            <a:ext cx="1957490"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7887" y="619011"/>
            <a:ext cx="1432103" cy="1432103"/>
          </a:xfrm>
          <a:prstGeom prst="rect">
            <a:avLst/>
          </a:prstGeom>
        </p:spPr>
      </p:pic>
      <p:sp>
        <p:nvSpPr>
          <p:cNvPr id="19" name="TextBox 18">
            <a:extLst>
              <a:ext uri="{FF2B5EF4-FFF2-40B4-BE49-F238E27FC236}">
                <a16:creationId xmlns:a16="http://schemas.microsoft.com/office/drawing/2014/main" xmlns="" id="{54A2D501-445D-4513-B2F8-CE18F19023C3}"/>
              </a:ext>
            </a:extLst>
          </p:cNvPr>
          <p:cNvSpPr txBox="1"/>
          <p:nvPr/>
        </p:nvSpPr>
        <p:spPr>
          <a:xfrm>
            <a:off x="5219517" y="1794592"/>
            <a:ext cx="988839" cy="621709"/>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Section</a:t>
            </a:r>
          </a:p>
        </p:txBody>
      </p:sp>
      <p:sp>
        <p:nvSpPr>
          <p:cNvPr id="22" name="TextBox 21">
            <a:extLst>
              <a:ext uri="{FF2B5EF4-FFF2-40B4-BE49-F238E27FC236}">
                <a16:creationId xmlns:a16="http://schemas.microsoft.com/office/drawing/2014/main" xmlns="" id="{54A2D501-445D-4513-B2F8-CE18F19023C3}"/>
              </a:ext>
            </a:extLst>
          </p:cNvPr>
          <p:cNvSpPr txBox="1"/>
          <p:nvPr/>
        </p:nvSpPr>
        <p:spPr>
          <a:xfrm>
            <a:off x="6509707" y="698441"/>
            <a:ext cx="1955483" cy="621709"/>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7. Create lecture</a:t>
            </a:r>
          </a:p>
        </p:txBody>
      </p:sp>
      <p:cxnSp>
        <p:nvCxnSpPr>
          <p:cNvPr id="23" name="Straight Arrow Connector 22"/>
          <p:cNvCxnSpPr/>
          <p:nvPr/>
        </p:nvCxnSpPr>
        <p:spPr>
          <a:xfrm>
            <a:off x="6587651" y="1399901"/>
            <a:ext cx="1957490"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54A2D501-445D-4513-B2F8-CE18F19023C3}"/>
              </a:ext>
            </a:extLst>
          </p:cNvPr>
          <p:cNvSpPr txBox="1"/>
          <p:nvPr/>
        </p:nvSpPr>
        <p:spPr>
          <a:xfrm>
            <a:off x="8849876" y="4946034"/>
            <a:ext cx="978052" cy="707886"/>
          </a:xfrm>
          <a:prstGeom prst="rect">
            <a:avLst/>
          </a:prstGeom>
          <a:noFill/>
        </p:spPr>
        <p:txBody>
          <a:bodyPr wrap="square" rtlCol="0">
            <a:spAutoFit/>
          </a:bodyPr>
          <a:lstStyle/>
          <a:p>
            <a:pPr>
              <a:lnSpc>
                <a:spcPct val="200000"/>
              </a:lnSpc>
            </a:pPr>
            <a:r>
              <a:rPr lang="en-US" sz="2000" dirty="0">
                <a:latin typeface="Calibri" panose="020F0502020204030204" pitchFamily="34" charset="0"/>
                <a:cs typeface="Calibri" panose="020F0502020204030204" pitchFamily="34" charset="0"/>
              </a:rPr>
              <a:t>Lecture</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529" y="3753435"/>
            <a:ext cx="1432103" cy="1432103"/>
          </a:xfrm>
          <a:prstGeom prst="rect">
            <a:avLst/>
          </a:prstGeom>
        </p:spPr>
      </p:pic>
      <p:sp>
        <p:nvSpPr>
          <p:cNvPr id="29" name="TextBox 28">
            <a:extLst>
              <a:ext uri="{FF2B5EF4-FFF2-40B4-BE49-F238E27FC236}">
                <a16:creationId xmlns:a16="http://schemas.microsoft.com/office/drawing/2014/main" xmlns="" id="{54A2D501-445D-4513-B2F8-CE18F19023C3}"/>
              </a:ext>
            </a:extLst>
          </p:cNvPr>
          <p:cNvSpPr txBox="1"/>
          <p:nvPr/>
        </p:nvSpPr>
        <p:spPr>
          <a:xfrm>
            <a:off x="9385896" y="2504346"/>
            <a:ext cx="2217525" cy="707886"/>
          </a:xfrm>
          <a:prstGeom prst="rect">
            <a:avLst/>
          </a:prstGeom>
          <a:noFill/>
        </p:spPr>
        <p:txBody>
          <a:bodyPr wrap="square" rtlCol="0">
            <a:spAutoFit/>
          </a:bodyPr>
          <a:lstStyle/>
          <a:p>
            <a:pPr algn="ctr">
              <a:lnSpc>
                <a:spcPct val="200000"/>
              </a:lnSpc>
            </a:pPr>
            <a:r>
              <a:rPr lang="en-US" sz="2000" b="1" dirty="0">
                <a:latin typeface="Calibri" panose="020F0502020204030204" pitchFamily="34" charset="0"/>
                <a:cs typeface="Calibri" panose="020F0502020204030204" pitchFamily="34" charset="0"/>
              </a:rPr>
              <a:t>8. Update lecture</a:t>
            </a:r>
          </a:p>
        </p:txBody>
      </p:sp>
    </p:spTree>
    <p:extLst>
      <p:ext uri="{BB962C8B-B14F-4D97-AF65-F5344CB8AC3E}">
        <p14:creationId xmlns:p14="http://schemas.microsoft.com/office/powerpoint/2010/main" val="114228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right)">
                                      <p:cBhvr>
                                        <p:cTn id="64" dur="500"/>
                                        <p:tgtEl>
                                          <p:spTgt spid="5"/>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6" grpId="0"/>
      <p:bldP spid="19" grpId="0"/>
      <p:bldP spid="22" grpId="0"/>
      <p:bldP spid="27"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7796069F-FB89-2B4E-A9D6-31469708A9A8}"/>
              </a:ext>
            </a:extLst>
          </p:cNvPr>
          <p:cNvSpPr txBox="1">
            <a:spLocks/>
          </p:cNvSpPr>
          <p:nvPr/>
        </p:nvSpPr>
        <p:spPr>
          <a:xfrm>
            <a:off x="209145" y="102141"/>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dirty="0"/>
              <a:t>ENTITIes</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056" y="425872"/>
            <a:ext cx="8633668" cy="567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4020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REView course</a:t>
            </a:r>
            <a:endParaRPr lang="en-US" dirty="0"/>
          </a:p>
        </p:txBody>
      </p:sp>
    </p:spTree>
    <p:extLst>
      <p:ext uri="{BB962C8B-B14F-4D97-AF65-F5344CB8AC3E}">
        <p14:creationId xmlns:p14="http://schemas.microsoft.com/office/powerpoint/2010/main" val="1458832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7002322-DCA1-8241-93DF-B699BC7B8AB7}"/>
              </a:ext>
            </a:extLst>
          </p:cNvPr>
          <p:cNvSpPr>
            <a:spLocks noGrp="1"/>
          </p:cNvSpPr>
          <p:nvPr>
            <p:ph type="title"/>
          </p:nvPr>
        </p:nvSpPr>
        <p:spPr>
          <a:xfrm>
            <a:off x="209145" y="102141"/>
            <a:ext cx="10396882" cy="1151965"/>
          </a:xfrm>
        </p:spPr>
        <p:txBody>
          <a:bodyPr/>
          <a:lstStyle/>
          <a:p>
            <a:r>
              <a:rPr lang="en-US" dirty="0"/>
              <a:t>INTRODUCTION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102141"/>
            <a:ext cx="4453655" cy="5979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440168D5-2D15-514C-9B04-8D0738937CC8}"/>
              </a:ext>
            </a:extLst>
          </p:cNvPr>
          <p:cNvSpPr txBox="1"/>
          <p:nvPr/>
        </p:nvSpPr>
        <p:spPr>
          <a:xfrm>
            <a:off x="331796" y="1370283"/>
            <a:ext cx="4893013" cy="830997"/>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smtClean="0">
                <a:latin typeface="Open Sans" panose="020B0606030504020204" pitchFamily="34" charset="0"/>
                <a:ea typeface="Open Sans" panose="020B0606030504020204" pitchFamily="34" charset="0"/>
                <a:cs typeface="Open Sans" panose="020B0606030504020204" pitchFamily="34" charset="0"/>
              </a:rPr>
              <a:t>Training spends </a:t>
            </a:r>
            <a:r>
              <a:rPr lang="en-US" sz="2400">
                <a:latin typeface="Open Sans" panose="020B0606030504020204" pitchFamily="34" charset="0"/>
                <a:ea typeface="Open Sans" panose="020B0606030504020204" pitchFamily="34" charset="0"/>
                <a:cs typeface="Open Sans" panose="020B0606030504020204" pitchFamily="34" charset="0"/>
              </a:rPr>
              <a:t>in the United States alone are growing </a:t>
            </a:r>
            <a:r>
              <a:rPr lang="en-US" sz="2400" smtClean="0">
                <a:latin typeface="Open Sans" panose="020B0606030504020204" pitchFamily="34" charset="0"/>
                <a:ea typeface="Open Sans" panose="020B0606030504020204" pitchFamily="34" charset="0"/>
                <a:cs typeface="Open Sans" panose="020B0606030504020204" pitchFamily="34" charset="0"/>
              </a:rPr>
              <a:t>by 12.4%</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52594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54A2D501-445D-4513-B2F8-CE18F19023C3}"/>
              </a:ext>
            </a:extLst>
          </p:cNvPr>
          <p:cNvSpPr txBox="1"/>
          <p:nvPr/>
        </p:nvSpPr>
        <p:spPr>
          <a:xfrm>
            <a:off x="5944973" y="1561858"/>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a </a:t>
            </a:r>
          </a:p>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specific course</a:t>
            </a:r>
          </a:p>
        </p:txBody>
      </p:sp>
      <p:pic>
        <p:nvPicPr>
          <p:cNvPr id="10" name="Picture 9"/>
          <p:cNvPicPr>
            <a:picLocks noChangeAspect="1"/>
          </p:cNvPicPr>
          <p:nvPr/>
        </p:nvPicPr>
        <p:blipFill>
          <a:blip r:embed="rId3"/>
          <a:stretch>
            <a:fillRect/>
          </a:stretch>
        </p:blipFill>
        <p:spPr>
          <a:xfrm>
            <a:off x="497972" y="170058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4A2D501-445D-4513-B2F8-CE18F19023C3}"/>
              </a:ext>
            </a:extLst>
          </p:cNvPr>
          <p:cNvSpPr txBox="1"/>
          <p:nvPr/>
        </p:nvSpPr>
        <p:spPr>
          <a:xfrm>
            <a:off x="1508320" y="1629205"/>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review course page</a:t>
            </a:r>
          </a:p>
        </p:txBody>
      </p:sp>
      <p:sp>
        <p:nvSpPr>
          <p:cNvPr id="15" name="TextBox 14"/>
          <p:cNvSpPr txBox="1"/>
          <p:nvPr/>
        </p:nvSpPr>
        <p:spPr>
          <a:xfrm>
            <a:off x="366661" y="2571767"/>
            <a:ext cx="114165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6206247" y="2212382"/>
            <a:ext cx="20473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34034" y="2795559"/>
            <a:ext cx="2351961" cy="369332"/>
          </a:xfrm>
          <a:prstGeom prst="rect">
            <a:avLst/>
          </a:prstGeom>
          <a:noFill/>
        </p:spPr>
        <p:txBody>
          <a:bodyPr wrap="square" rtlCol="0">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rPr>
              <a:t>Review course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5"/>
          <a:stretch>
            <a:fillRect/>
          </a:stretch>
        </p:blipFill>
        <p:spPr>
          <a:xfrm>
            <a:off x="8460570" y="1546741"/>
            <a:ext cx="1049520" cy="1049520"/>
          </a:xfrm>
          <a:prstGeom prst="rect">
            <a:avLst/>
          </a:prstGeom>
        </p:spPr>
      </p:pic>
      <p:sp>
        <p:nvSpPr>
          <p:cNvPr id="25" name="TextBox 24"/>
          <p:cNvSpPr txBox="1"/>
          <p:nvPr/>
        </p:nvSpPr>
        <p:spPr>
          <a:xfrm>
            <a:off x="7726664" y="2718440"/>
            <a:ext cx="254306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Course overview page</a:t>
            </a:r>
          </a:p>
        </p:txBody>
      </p:sp>
      <p:sp>
        <p:nvSpPr>
          <p:cNvPr id="31" name="TextBox 30">
            <a:extLst>
              <a:ext uri="{FF2B5EF4-FFF2-40B4-BE49-F238E27FC236}">
                <a16:creationId xmlns:a16="http://schemas.microsoft.com/office/drawing/2014/main" xmlns="" id="{54A2D501-445D-4513-B2F8-CE18F19023C3}"/>
              </a:ext>
            </a:extLst>
          </p:cNvPr>
          <p:cNvSpPr txBox="1"/>
          <p:nvPr/>
        </p:nvSpPr>
        <p:spPr>
          <a:xfrm>
            <a:off x="9110355" y="3435196"/>
            <a:ext cx="2991343" cy="369332"/>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Give feedback</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617" y="4002915"/>
            <a:ext cx="1236480" cy="1236480"/>
          </a:xfrm>
          <a:prstGeom prst="rect">
            <a:avLst/>
          </a:prstGeom>
        </p:spPr>
      </p:pic>
      <p:cxnSp>
        <p:nvCxnSpPr>
          <p:cNvPr id="26" name="Straight Arrow Connector 25"/>
          <p:cNvCxnSpPr>
            <a:cxnSpLocks/>
            <a:endCxn id="17" idx="0"/>
          </p:cNvCxnSpPr>
          <p:nvPr/>
        </p:nvCxnSpPr>
        <p:spPr>
          <a:xfrm flipH="1">
            <a:off x="9005213" y="3080988"/>
            <a:ext cx="13078" cy="995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xmlns=""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a16="http://schemas.microsoft.com/office/drawing/2014/main" xmlns="" id="{6313B13B-21BC-5946-8FBE-E80E51A1F19F}"/>
              </a:ext>
            </a:extLst>
          </p:cNvPr>
          <p:cNvSpPr txBox="1"/>
          <p:nvPr/>
        </p:nvSpPr>
        <p:spPr>
          <a:xfrm>
            <a:off x="7726664" y="5200919"/>
            <a:ext cx="258325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Feedback</a:t>
            </a:r>
          </a:p>
        </p:txBody>
      </p:sp>
      <p:pic>
        <p:nvPicPr>
          <p:cNvPr id="17" name="Picture 16">
            <a:extLst>
              <a:ext uri="{FF2B5EF4-FFF2-40B4-BE49-F238E27FC236}">
                <a16:creationId xmlns:a16="http://schemas.microsoft.com/office/drawing/2014/main" xmlns="" id="{95536C22-DAE6-A643-8531-18B54D7AE720}"/>
              </a:ext>
            </a:extLst>
          </p:cNvPr>
          <p:cNvPicPr>
            <a:picLocks noChangeAspect="1"/>
          </p:cNvPicPr>
          <p:nvPr/>
        </p:nvPicPr>
        <p:blipFill>
          <a:blip r:embed="rId7"/>
          <a:stretch>
            <a:fillRect/>
          </a:stretch>
        </p:blipFill>
        <p:spPr>
          <a:xfrm>
            <a:off x="8460570" y="4076512"/>
            <a:ext cx="1089286" cy="1089286"/>
          </a:xfrm>
          <a:prstGeom prst="rect">
            <a:avLst/>
          </a:prstGeom>
        </p:spPr>
      </p:pic>
      <p:cxnSp>
        <p:nvCxnSpPr>
          <p:cNvPr id="19" name="Straight Arrow Connector 18">
            <a:extLst>
              <a:ext uri="{FF2B5EF4-FFF2-40B4-BE49-F238E27FC236}">
                <a16:creationId xmlns:a16="http://schemas.microsoft.com/office/drawing/2014/main" xmlns="" id="{0DB6ACF9-473E-ED46-9E22-128D1083B66B}"/>
              </a:ext>
            </a:extLst>
          </p:cNvPr>
          <p:cNvCxnSpPr>
            <a:cxnSpLocks/>
          </p:cNvCxnSpPr>
          <p:nvPr/>
        </p:nvCxnSpPr>
        <p:spPr>
          <a:xfrm flipH="1">
            <a:off x="5921111" y="4708046"/>
            <a:ext cx="22434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D48CE561-FD3B-B246-8C06-8ABB4F843307}"/>
              </a:ext>
            </a:extLst>
          </p:cNvPr>
          <p:cNvSpPr txBox="1"/>
          <p:nvPr/>
        </p:nvSpPr>
        <p:spPr>
          <a:xfrm>
            <a:off x="5921111" y="4274563"/>
            <a:ext cx="2991343" cy="369332"/>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4. Approve course</a:t>
            </a:r>
          </a:p>
        </p:txBody>
      </p:sp>
    </p:spTree>
    <p:extLst>
      <p:ext uri="{BB962C8B-B14F-4D97-AF65-F5344CB8AC3E}">
        <p14:creationId xmlns:p14="http://schemas.microsoft.com/office/powerpoint/2010/main" val="25362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21" grpId="0"/>
      <p:bldP spid="25" grpId="0"/>
      <p:bldP spid="31" grpId="0"/>
      <p:bldP spid="16"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29" y="359314"/>
            <a:ext cx="5505448" cy="585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158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Learner: Enroll course, learn lecture, take quiz</a:t>
            </a:r>
            <a:endParaRPr lang="en-US" dirty="0"/>
          </a:p>
        </p:txBody>
      </p:sp>
    </p:spTree>
    <p:extLst>
      <p:ext uri="{BB962C8B-B14F-4D97-AF65-F5344CB8AC3E}">
        <p14:creationId xmlns:p14="http://schemas.microsoft.com/office/powerpoint/2010/main" val="25332367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67B18824-0A7D-E34C-B111-5A6629EC4281}"/>
              </a:ext>
            </a:extLst>
          </p:cNvPr>
          <p:cNvSpPr txBox="1"/>
          <p:nvPr/>
        </p:nvSpPr>
        <p:spPr>
          <a:xfrm>
            <a:off x="5426192" y="4075618"/>
            <a:ext cx="3224315" cy="1121461"/>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 Choose a </a:t>
            </a: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specific course</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4A2D501-445D-4513-B2F8-CE18F19023C3}"/>
              </a:ext>
            </a:extLst>
          </p:cNvPr>
          <p:cNvSpPr txBox="1"/>
          <p:nvPr/>
        </p:nvSpPr>
        <p:spPr>
          <a:xfrm>
            <a:off x="1807921" y="1606181"/>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list plans page</a:t>
            </a:r>
          </a:p>
        </p:txBody>
      </p:sp>
      <p:sp>
        <p:nvSpPr>
          <p:cNvPr id="15" name="TextBox 14"/>
          <p:cNvSpPr txBox="1"/>
          <p:nvPr/>
        </p:nvSpPr>
        <p:spPr>
          <a:xfrm>
            <a:off x="630019" y="2559544"/>
            <a:ext cx="1023037" cy="369332"/>
          </a:xfrm>
          <a:prstGeom prst="rect">
            <a:avLst/>
          </a:prstGeom>
          <a:noFill/>
        </p:spPr>
        <p:txBody>
          <a:bodyPr wrap="non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Learner</a:t>
            </a:r>
          </a:p>
        </p:txBody>
      </p:sp>
      <p:pic>
        <p:nvPicPr>
          <p:cNvPr id="4" name="Picture 3"/>
          <p:cNvPicPr>
            <a:picLocks noChangeAspect="1"/>
          </p:cNvPicPr>
          <p:nvPr/>
        </p:nvPicPr>
        <p:blipFill>
          <a:blip r:embed="rId4"/>
          <a:stretch>
            <a:fillRect/>
          </a:stretch>
        </p:blipFill>
        <p:spPr>
          <a:xfrm>
            <a:off x="4829980" y="1609574"/>
            <a:ext cx="1089286" cy="1089286"/>
          </a:xfrm>
          <a:prstGeom prst="rect">
            <a:avLst/>
          </a:prstGeom>
        </p:spPr>
      </p:pic>
      <p:cxnSp>
        <p:nvCxnSpPr>
          <p:cNvPr id="18" name="Straight Arrow Connector 17"/>
          <p:cNvCxnSpPr>
            <a:cxnSpLocks/>
          </p:cNvCxnSpPr>
          <p:nvPr/>
        </p:nvCxnSpPr>
        <p:spPr>
          <a:xfrm>
            <a:off x="5996061" y="2212382"/>
            <a:ext cx="2257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51198" y="2760038"/>
            <a:ext cx="1912775" cy="369332"/>
          </a:xfrm>
          <a:prstGeom prst="rect">
            <a:avLst/>
          </a:prstGeom>
          <a:noFill/>
        </p:spPr>
        <p:txBody>
          <a:bodyPr wrap="square" rtlCol="0">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rPr>
              <a:t>List plans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xmlns="" id="{54A2D501-445D-4513-B2F8-CE18F19023C3}"/>
              </a:ext>
            </a:extLst>
          </p:cNvPr>
          <p:cNvSpPr txBox="1"/>
          <p:nvPr/>
        </p:nvSpPr>
        <p:spPr>
          <a:xfrm>
            <a:off x="5842470" y="1549375"/>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specific plan</a:t>
            </a:r>
          </a:p>
        </p:txBody>
      </p:sp>
      <p:sp>
        <p:nvSpPr>
          <p:cNvPr id="25" name="TextBox 24"/>
          <p:cNvSpPr txBox="1"/>
          <p:nvPr/>
        </p:nvSpPr>
        <p:spPr>
          <a:xfrm>
            <a:off x="7820957" y="2752380"/>
            <a:ext cx="2248116"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Plan overview page</a:t>
            </a:r>
          </a:p>
        </p:txBody>
      </p:sp>
      <p:sp>
        <p:nvSpPr>
          <p:cNvPr id="31" name="TextBox 30">
            <a:extLst>
              <a:ext uri="{FF2B5EF4-FFF2-40B4-BE49-F238E27FC236}">
                <a16:creationId xmlns:a16="http://schemas.microsoft.com/office/drawing/2014/main" xmlns="" id="{54A2D501-445D-4513-B2F8-CE18F19023C3}"/>
              </a:ext>
            </a:extLst>
          </p:cNvPr>
          <p:cNvSpPr txBox="1"/>
          <p:nvPr/>
        </p:nvSpPr>
        <p:spPr>
          <a:xfrm>
            <a:off x="9138385" y="3239136"/>
            <a:ext cx="2431900" cy="646331"/>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Choose a specific program </a:t>
            </a:r>
          </a:p>
        </p:txBody>
      </p:sp>
      <p:cxnSp>
        <p:nvCxnSpPr>
          <p:cNvPr id="26" name="Straight Arrow Connector 25"/>
          <p:cNvCxnSpPr>
            <a:cxnSpLocks/>
          </p:cNvCxnSpPr>
          <p:nvPr/>
        </p:nvCxnSpPr>
        <p:spPr>
          <a:xfrm>
            <a:off x="9041440" y="3218680"/>
            <a:ext cx="0" cy="9219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xmlns=""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a16="http://schemas.microsoft.com/office/drawing/2014/main" xmlns="" id="{6313B13B-21BC-5946-8FBE-E80E51A1F19F}"/>
              </a:ext>
            </a:extLst>
          </p:cNvPr>
          <p:cNvSpPr txBox="1"/>
          <p:nvPr/>
        </p:nvSpPr>
        <p:spPr>
          <a:xfrm>
            <a:off x="7653075" y="5217465"/>
            <a:ext cx="275150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Programs</a:t>
            </a:r>
          </a:p>
        </p:txBody>
      </p:sp>
      <p:pic>
        <p:nvPicPr>
          <p:cNvPr id="17" name="Picture 16">
            <a:extLst>
              <a:ext uri="{FF2B5EF4-FFF2-40B4-BE49-F238E27FC236}">
                <a16:creationId xmlns:a16="http://schemas.microsoft.com/office/drawing/2014/main" xmlns="" id="{95536C22-DAE6-A643-8531-18B54D7AE720}"/>
              </a:ext>
            </a:extLst>
          </p:cNvPr>
          <p:cNvPicPr>
            <a:picLocks noChangeAspect="1"/>
          </p:cNvPicPr>
          <p:nvPr/>
        </p:nvPicPr>
        <p:blipFill>
          <a:blip r:embed="rId5"/>
          <a:stretch>
            <a:fillRect/>
          </a:stretch>
        </p:blipFill>
        <p:spPr>
          <a:xfrm>
            <a:off x="8484182" y="4108061"/>
            <a:ext cx="1089286" cy="1089286"/>
          </a:xfrm>
          <a:prstGeom prst="rect">
            <a:avLst/>
          </a:prstGeom>
        </p:spPr>
      </p:pic>
      <p:cxnSp>
        <p:nvCxnSpPr>
          <p:cNvPr id="19" name="Straight Arrow Connector 18">
            <a:extLst>
              <a:ext uri="{FF2B5EF4-FFF2-40B4-BE49-F238E27FC236}">
                <a16:creationId xmlns:a16="http://schemas.microsoft.com/office/drawing/2014/main" xmlns="" id="{0DB6ACF9-473E-ED46-9E22-128D1083B66B}"/>
              </a:ext>
            </a:extLst>
          </p:cNvPr>
          <p:cNvCxnSpPr>
            <a:cxnSpLocks/>
          </p:cNvCxnSpPr>
          <p:nvPr/>
        </p:nvCxnSpPr>
        <p:spPr>
          <a:xfrm flipH="1">
            <a:off x="5407585" y="4708046"/>
            <a:ext cx="27569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4D5ABDB0-DDED-6A41-8A48-0327E38AF07D}"/>
              </a:ext>
            </a:extLst>
          </p:cNvPr>
          <p:cNvPicPr>
            <a:picLocks noChangeAspect="1"/>
          </p:cNvPicPr>
          <p:nvPr/>
        </p:nvPicPr>
        <p:blipFill>
          <a:blip r:embed="rId6"/>
          <a:stretch>
            <a:fillRect/>
          </a:stretch>
        </p:blipFill>
        <p:spPr>
          <a:xfrm>
            <a:off x="8460570" y="1576870"/>
            <a:ext cx="1089286" cy="1089286"/>
          </a:xfrm>
          <a:prstGeom prst="rect">
            <a:avLst/>
          </a:prstGeom>
        </p:spPr>
      </p:pic>
      <p:pic>
        <p:nvPicPr>
          <p:cNvPr id="30" name="Picture 29">
            <a:extLst>
              <a:ext uri="{FF2B5EF4-FFF2-40B4-BE49-F238E27FC236}">
                <a16:creationId xmlns:a16="http://schemas.microsoft.com/office/drawing/2014/main" xmlns="" id="{12278D3D-0EB7-4543-8A27-69A9F5D336B1}"/>
              </a:ext>
            </a:extLst>
          </p:cNvPr>
          <p:cNvPicPr>
            <a:picLocks noChangeAspect="1"/>
          </p:cNvPicPr>
          <p:nvPr/>
        </p:nvPicPr>
        <p:blipFill>
          <a:blip r:embed="rId7"/>
          <a:stretch>
            <a:fillRect/>
          </a:stretch>
        </p:blipFill>
        <p:spPr>
          <a:xfrm>
            <a:off x="4050772" y="4013248"/>
            <a:ext cx="1194158" cy="1194158"/>
          </a:xfrm>
          <a:prstGeom prst="rect">
            <a:avLst/>
          </a:prstGeom>
        </p:spPr>
      </p:pic>
      <p:sp>
        <p:nvSpPr>
          <p:cNvPr id="32" name="TextBox 31">
            <a:extLst>
              <a:ext uri="{FF2B5EF4-FFF2-40B4-BE49-F238E27FC236}">
                <a16:creationId xmlns:a16="http://schemas.microsoft.com/office/drawing/2014/main" xmlns="" id="{8BD28BA6-BA37-6540-9959-BC38C761FB9F}"/>
              </a:ext>
            </a:extLst>
          </p:cNvPr>
          <p:cNvSpPr txBox="1"/>
          <p:nvPr/>
        </p:nvSpPr>
        <p:spPr>
          <a:xfrm>
            <a:off x="1416662" y="4140583"/>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5. Enroll</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xmlns="" id="{47815555-469B-AE46-90CD-CF6B3D821FCE}"/>
              </a:ext>
            </a:extLst>
          </p:cNvPr>
          <p:cNvSpPr txBox="1"/>
          <p:nvPr/>
        </p:nvSpPr>
        <p:spPr>
          <a:xfrm>
            <a:off x="2873100" y="5204737"/>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Course overview page</a:t>
            </a:r>
          </a:p>
        </p:txBody>
      </p:sp>
      <p:cxnSp>
        <p:nvCxnSpPr>
          <p:cNvPr id="29" name="Straight Arrow Connector 28">
            <a:extLst>
              <a:ext uri="{FF2B5EF4-FFF2-40B4-BE49-F238E27FC236}">
                <a16:creationId xmlns:a16="http://schemas.microsoft.com/office/drawing/2014/main" xmlns="" id="{6C45A2F3-0F6D-9144-A8EE-C0B53F05E727}"/>
              </a:ext>
            </a:extLst>
          </p:cNvPr>
          <p:cNvCxnSpPr>
            <a:cxnSpLocks/>
          </p:cNvCxnSpPr>
          <p:nvPr/>
        </p:nvCxnSpPr>
        <p:spPr>
          <a:xfrm>
            <a:off x="2158151" y="4700318"/>
            <a:ext cx="1" cy="2565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F1DBA63-D985-A841-9F70-B559D2A1FA5C}"/>
              </a:ext>
            </a:extLst>
          </p:cNvPr>
          <p:cNvCxnSpPr/>
          <p:nvPr/>
        </p:nvCxnSpPr>
        <p:spPr>
          <a:xfrm flipH="1">
            <a:off x="2149339" y="4708046"/>
            <a:ext cx="177449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21" grpId="0"/>
      <p:bldP spid="22" grpId="0"/>
      <p:bldP spid="25" grpId="0"/>
      <p:bldP spid="31" grpId="0"/>
      <p:bldP spid="16" grpId="0"/>
      <p:bldP spid="32"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6BC8D11-3160-444D-A5B7-32D3A7E8C287}"/>
              </a:ext>
            </a:extLst>
          </p:cNvPr>
          <p:cNvPicPr>
            <a:picLocks noChangeAspect="1"/>
          </p:cNvPicPr>
          <p:nvPr/>
        </p:nvPicPr>
        <p:blipFill>
          <a:blip r:embed="rId2"/>
          <a:stretch>
            <a:fillRect/>
          </a:stretch>
        </p:blipFill>
        <p:spPr>
          <a:xfrm>
            <a:off x="1460055" y="1080343"/>
            <a:ext cx="1194158" cy="1194158"/>
          </a:xfrm>
          <a:prstGeom prst="rect">
            <a:avLst/>
          </a:prstGeom>
        </p:spPr>
      </p:pic>
      <p:cxnSp>
        <p:nvCxnSpPr>
          <p:cNvPr id="5" name="Straight Arrow Connector 4">
            <a:extLst>
              <a:ext uri="{FF2B5EF4-FFF2-40B4-BE49-F238E27FC236}">
                <a16:creationId xmlns:a16="http://schemas.microsoft.com/office/drawing/2014/main" xmlns="" id="{8A52681B-444D-0341-B441-752ACE27BAED}"/>
              </a:ext>
            </a:extLst>
          </p:cNvPr>
          <p:cNvCxnSpPr>
            <a:cxnSpLocks/>
          </p:cNvCxnSpPr>
          <p:nvPr/>
        </p:nvCxnSpPr>
        <p:spPr>
          <a:xfrm>
            <a:off x="2057132" y="0"/>
            <a:ext cx="1" cy="1095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F9807E37-B05F-E64A-AF00-A2A1282996B2}"/>
              </a:ext>
            </a:extLst>
          </p:cNvPr>
          <p:cNvSpPr txBox="1"/>
          <p:nvPr/>
        </p:nvSpPr>
        <p:spPr>
          <a:xfrm>
            <a:off x="244883" y="2274501"/>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Learning page</a:t>
            </a:r>
          </a:p>
        </p:txBody>
      </p:sp>
      <p:pic>
        <p:nvPicPr>
          <p:cNvPr id="8" name="Picture 7">
            <a:extLst>
              <a:ext uri="{FF2B5EF4-FFF2-40B4-BE49-F238E27FC236}">
                <a16:creationId xmlns:a16="http://schemas.microsoft.com/office/drawing/2014/main" xmlns="" id="{4C87262B-D4A8-0C40-94FE-D57499710324}"/>
              </a:ext>
            </a:extLst>
          </p:cNvPr>
          <p:cNvPicPr>
            <a:picLocks noChangeAspect="1"/>
          </p:cNvPicPr>
          <p:nvPr/>
        </p:nvPicPr>
        <p:blipFill>
          <a:blip r:embed="rId3"/>
          <a:stretch>
            <a:fillRect/>
          </a:stretch>
        </p:blipFill>
        <p:spPr>
          <a:xfrm>
            <a:off x="5334281" y="1095152"/>
            <a:ext cx="1194158" cy="1194158"/>
          </a:xfrm>
          <a:prstGeom prst="rect">
            <a:avLst/>
          </a:prstGeom>
        </p:spPr>
      </p:pic>
      <p:cxnSp>
        <p:nvCxnSpPr>
          <p:cNvPr id="9" name="Straight Arrow Connector 8">
            <a:extLst>
              <a:ext uri="{FF2B5EF4-FFF2-40B4-BE49-F238E27FC236}">
                <a16:creationId xmlns:a16="http://schemas.microsoft.com/office/drawing/2014/main" xmlns="" id="{DCF990E5-2EC9-CA4F-B1D7-2B18FB2FB644}"/>
              </a:ext>
            </a:extLst>
          </p:cNvPr>
          <p:cNvCxnSpPr>
            <a:cxnSpLocks/>
          </p:cNvCxnSpPr>
          <p:nvPr/>
        </p:nvCxnSpPr>
        <p:spPr>
          <a:xfrm flipV="1">
            <a:off x="2937908" y="1677422"/>
            <a:ext cx="219520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239F4B69-F812-E347-806B-D8A66D70B36A}"/>
              </a:ext>
            </a:extLst>
          </p:cNvPr>
          <p:cNvSpPr txBox="1"/>
          <p:nvPr/>
        </p:nvSpPr>
        <p:spPr>
          <a:xfrm>
            <a:off x="2423350" y="1095152"/>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5. Learn lecture</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Arrow Connector 10">
            <a:extLst>
              <a:ext uri="{FF2B5EF4-FFF2-40B4-BE49-F238E27FC236}">
                <a16:creationId xmlns:a16="http://schemas.microsoft.com/office/drawing/2014/main" xmlns="" id="{C60DC632-ACCC-3846-A987-F69AE6D0034E}"/>
              </a:ext>
            </a:extLst>
          </p:cNvPr>
          <p:cNvCxnSpPr>
            <a:cxnSpLocks/>
          </p:cNvCxnSpPr>
          <p:nvPr/>
        </p:nvCxnSpPr>
        <p:spPr>
          <a:xfrm flipV="1">
            <a:off x="6729611" y="1662614"/>
            <a:ext cx="209475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8E61E564-1BB0-9A4F-8A4B-D082C811E7FE}"/>
              </a:ext>
            </a:extLst>
          </p:cNvPr>
          <p:cNvPicPr>
            <a:picLocks noChangeAspect="1"/>
          </p:cNvPicPr>
          <p:nvPr/>
        </p:nvPicPr>
        <p:blipFill>
          <a:blip r:embed="rId4"/>
          <a:stretch>
            <a:fillRect/>
          </a:stretch>
        </p:blipFill>
        <p:spPr>
          <a:xfrm>
            <a:off x="9025538" y="1065535"/>
            <a:ext cx="1194158" cy="1194158"/>
          </a:xfrm>
          <a:prstGeom prst="rect">
            <a:avLst/>
          </a:prstGeom>
        </p:spPr>
      </p:pic>
      <p:sp>
        <p:nvSpPr>
          <p:cNvPr id="15" name="TextBox 14">
            <a:extLst>
              <a:ext uri="{FF2B5EF4-FFF2-40B4-BE49-F238E27FC236}">
                <a16:creationId xmlns:a16="http://schemas.microsoft.com/office/drawing/2014/main" xmlns="" id="{8485106B-C936-5D4A-AE26-E3042059EB97}"/>
              </a:ext>
            </a:extLst>
          </p:cNvPr>
          <p:cNvSpPr txBox="1"/>
          <p:nvPr/>
        </p:nvSpPr>
        <p:spPr>
          <a:xfrm>
            <a:off x="6164830" y="1065535"/>
            <a:ext cx="3224315" cy="567463"/>
          </a:xfrm>
          <a:prstGeom prst="rect">
            <a:avLst/>
          </a:prstGeom>
          <a:noFill/>
        </p:spPr>
        <p:txBody>
          <a:bodyPr wrap="square" rtlCol="0">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6. Take quiz</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Arrow Connector 15">
            <a:extLst>
              <a:ext uri="{FF2B5EF4-FFF2-40B4-BE49-F238E27FC236}">
                <a16:creationId xmlns:a16="http://schemas.microsoft.com/office/drawing/2014/main" xmlns="" id="{39D12782-7197-B34C-8DFC-82DFA3647255}"/>
              </a:ext>
            </a:extLst>
          </p:cNvPr>
          <p:cNvCxnSpPr>
            <a:cxnSpLocks/>
          </p:cNvCxnSpPr>
          <p:nvPr/>
        </p:nvCxnSpPr>
        <p:spPr>
          <a:xfrm>
            <a:off x="9612861" y="2824223"/>
            <a:ext cx="9756" cy="7190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xmlns="" id="{6B7A58DC-FB41-3C4B-B8C8-A4D77ADFAB83}"/>
              </a:ext>
            </a:extLst>
          </p:cNvPr>
          <p:cNvPicPr>
            <a:picLocks noChangeAspect="1"/>
          </p:cNvPicPr>
          <p:nvPr/>
        </p:nvPicPr>
        <p:blipFill>
          <a:blip r:embed="rId5"/>
          <a:stretch>
            <a:fillRect/>
          </a:stretch>
        </p:blipFill>
        <p:spPr>
          <a:xfrm>
            <a:off x="9015782" y="3639018"/>
            <a:ext cx="1194158" cy="1194158"/>
          </a:xfrm>
          <a:prstGeom prst="rect">
            <a:avLst/>
          </a:prstGeom>
        </p:spPr>
      </p:pic>
      <p:sp>
        <p:nvSpPr>
          <p:cNvPr id="21" name="TextBox 20">
            <a:extLst>
              <a:ext uri="{FF2B5EF4-FFF2-40B4-BE49-F238E27FC236}">
                <a16:creationId xmlns:a16="http://schemas.microsoft.com/office/drawing/2014/main" xmlns="" id="{D78F886B-A0CA-0340-A325-739C7E8C3A83}"/>
              </a:ext>
            </a:extLst>
          </p:cNvPr>
          <p:cNvSpPr txBox="1"/>
          <p:nvPr/>
        </p:nvSpPr>
        <p:spPr>
          <a:xfrm>
            <a:off x="9718786" y="2820851"/>
            <a:ext cx="3224315" cy="646331"/>
          </a:xfrm>
          <a:prstGeom prst="rect">
            <a:avLst/>
          </a:prstGeom>
          <a:noFill/>
        </p:spPr>
        <p:txBody>
          <a:bodyPr wrap="square" rtlCol="0">
            <a:spAutoFit/>
          </a:bodyPr>
          <a:lstStyle/>
          <a:p>
            <a:pPr marL="0" marR="0" lvl="0" indent="0"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7. View quiz </a:t>
            </a:r>
          </a:p>
          <a:p>
            <a:pPr marL="0" marR="0" lvl="0" indent="0" defTabSz="457200" rtl="0" eaLnBrk="1" fontAlgn="auto" latinLnBrk="0" hangingPunct="1">
              <a:spcBef>
                <a:spcPts val="0"/>
              </a:spcBef>
              <a:spcAft>
                <a:spcPts val="0"/>
              </a:spcAft>
              <a:buClrTx/>
              <a:buSzTx/>
              <a:buFontTx/>
              <a:buNone/>
              <a:tabLst/>
              <a:defRPr/>
            </a:pPr>
            <a:r>
              <a:rPr lang="en-US" b="1" dirty="0">
                <a:solidFill>
                  <a:prstClr val="black"/>
                </a:solidFill>
                <a:latin typeface="Open Sans" panose="020B0606030504020204" pitchFamily="34" charset="0"/>
                <a:ea typeface="Open Sans" panose="020B0606030504020204" pitchFamily="34" charset="0"/>
                <a:cs typeface="Open Sans" panose="020B0606030504020204" pitchFamily="34" charset="0"/>
              </a:rPr>
              <a:t>result</a:t>
            </a:r>
            <a:endParaRPr kumimoji="0" lang="en-US"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Straight Arrow Connector 21">
            <a:extLst>
              <a:ext uri="{FF2B5EF4-FFF2-40B4-BE49-F238E27FC236}">
                <a16:creationId xmlns:a16="http://schemas.microsoft.com/office/drawing/2014/main" xmlns="" id="{6BC6E9C4-3B69-874B-AD4D-FAD888886EA3}"/>
              </a:ext>
            </a:extLst>
          </p:cNvPr>
          <p:cNvCxnSpPr>
            <a:cxnSpLocks/>
          </p:cNvCxnSpPr>
          <p:nvPr/>
        </p:nvCxnSpPr>
        <p:spPr>
          <a:xfrm flipH="1">
            <a:off x="6405253" y="4239700"/>
            <a:ext cx="24191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xmlns="" id="{3CCC25F3-4F8B-4645-9955-B280C796C5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57" y="3596696"/>
            <a:ext cx="1236480" cy="1236480"/>
          </a:xfrm>
          <a:prstGeom prst="rect">
            <a:avLst/>
          </a:prstGeom>
        </p:spPr>
      </p:pic>
      <p:sp>
        <p:nvSpPr>
          <p:cNvPr id="17" name="TextBox 16">
            <a:extLst>
              <a:ext uri="{FF2B5EF4-FFF2-40B4-BE49-F238E27FC236}">
                <a16:creationId xmlns:a16="http://schemas.microsoft.com/office/drawing/2014/main" xmlns="" id="{E01DC955-ADD8-6C44-BFBA-C8A56813702E}"/>
              </a:ext>
            </a:extLst>
          </p:cNvPr>
          <p:cNvSpPr txBox="1"/>
          <p:nvPr/>
        </p:nvSpPr>
        <p:spPr>
          <a:xfrm>
            <a:off x="4119110" y="2259693"/>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Lecture</a:t>
            </a:r>
          </a:p>
        </p:txBody>
      </p:sp>
      <p:sp>
        <p:nvSpPr>
          <p:cNvPr id="18" name="TextBox 17">
            <a:extLst>
              <a:ext uri="{FF2B5EF4-FFF2-40B4-BE49-F238E27FC236}">
                <a16:creationId xmlns:a16="http://schemas.microsoft.com/office/drawing/2014/main" xmlns="" id="{9622F9C3-13CD-554F-8215-0ECADA58AC3C}"/>
              </a:ext>
            </a:extLst>
          </p:cNvPr>
          <p:cNvSpPr txBox="1"/>
          <p:nvPr/>
        </p:nvSpPr>
        <p:spPr>
          <a:xfrm>
            <a:off x="7810367" y="2248905"/>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Quiz</a:t>
            </a:r>
          </a:p>
        </p:txBody>
      </p:sp>
      <p:sp>
        <p:nvSpPr>
          <p:cNvPr id="20" name="TextBox 19">
            <a:extLst>
              <a:ext uri="{FF2B5EF4-FFF2-40B4-BE49-F238E27FC236}">
                <a16:creationId xmlns:a16="http://schemas.microsoft.com/office/drawing/2014/main" xmlns="" id="{7178A0BC-5400-7048-AADF-2CECFDC72593}"/>
              </a:ext>
            </a:extLst>
          </p:cNvPr>
          <p:cNvSpPr txBox="1"/>
          <p:nvPr/>
        </p:nvSpPr>
        <p:spPr>
          <a:xfrm>
            <a:off x="7810367" y="4933930"/>
            <a:ext cx="362449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Result</a:t>
            </a:r>
          </a:p>
        </p:txBody>
      </p:sp>
    </p:spTree>
    <p:extLst>
      <p:ext uri="{BB962C8B-B14F-4D97-AF65-F5344CB8AC3E}">
        <p14:creationId xmlns:p14="http://schemas.microsoft.com/office/powerpoint/2010/main" val="11547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21" grpId="0"/>
      <p:bldP spid="17" grpId="1"/>
      <p:bldP spid="18" grpId="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448" y="406398"/>
            <a:ext cx="6969127" cy="575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051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6" y="2136262"/>
            <a:ext cx="10702635" cy="1744363"/>
          </a:xfrm>
        </p:spPr>
        <p:txBody>
          <a:bodyPr anchor="t">
            <a:normAutofit fontScale="90000"/>
          </a:bodyPr>
          <a:lstStyle/>
          <a:p>
            <a:pPr algn="ctr"/>
            <a:r>
              <a:rPr lang="en-US" sz="7300" dirty="0"/>
              <a:t>DEMO</a:t>
            </a:r>
            <a:r>
              <a:rPr lang="en-US" dirty="0"/>
              <a:t/>
            </a:r>
            <a:br>
              <a:rPr lang="en-US" dirty="0"/>
            </a:br>
            <a:r>
              <a:rPr lang="en-US" dirty="0">
                <a:solidFill>
                  <a:schemeClr val="tx1"/>
                </a:solidFill>
              </a:rPr>
              <a:t>MANAGER:</a:t>
            </a:r>
            <a:r>
              <a:rPr lang="en-US" dirty="0"/>
              <a:t> </a:t>
            </a:r>
            <a:r>
              <a:rPr lang="en-US" dirty="0">
                <a:solidFill>
                  <a:schemeClr val="tx1"/>
                </a:solidFill>
              </a:rPr>
              <a:t>View report </a:t>
            </a:r>
            <a:br>
              <a:rPr lang="en-US" dirty="0">
                <a:solidFill>
                  <a:schemeClr val="tx1"/>
                </a:solidFill>
              </a:rPr>
            </a:br>
            <a:r>
              <a:rPr lang="en-US" dirty="0">
                <a:solidFill>
                  <a:schemeClr val="tx1"/>
                </a:solidFill>
              </a:rPr>
              <a:t>-&gt; View report detail</a:t>
            </a:r>
            <a:endParaRPr lang="en-US" dirty="0"/>
          </a:p>
        </p:txBody>
      </p:sp>
    </p:spTree>
    <p:extLst>
      <p:ext uri="{BB962C8B-B14F-4D97-AF65-F5344CB8AC3E}">
        <p14:creationId xmlns:p14="http://schemas.microsoft.com/office/powerpoint/2010/main" val="3429992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54A2D501-445D-4513-B2F8-CE18F19023C3}"/>
              </a:ext>
            </a:extLst>
          </p:cNvPr>
          <p:cNvSpPr txBox="1"/>
          <p:nvPr/>
        </p:nvSpPr>
        <p:spPr>
          <a:xfrm>
            <a:off x="5944973" y="1561858"/>
            <a:ext cx="2564710" cy="1121461"/>
          </a:xfrm>
          <a:prstGeom prst="rect">
            <a:avLst/>
          </a:prstGeom>
          <a:noFill/>
        </p:spPr>
        <p:txBody>
          <a:bodyPr wrap="square" rtlCol="0">
            <a:spAutoFit/>
          </a:bodyPr>
          <a:lstStyle/>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2. Choose a </a:t>
            </a:r>
          </a:p>
          <a:p>
            <a:pPr algn="ct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specific plan</a:t>
            </a:r>
          </a:p>
        </p:txBody>
      </p:sp>
      <p:pic>
        <p:nvPicPr>
          <p:cNvPr id="10" name="Picture 9"/>
          <p:cNvPicPr>
            <a:picLocks noChangeAspect="1"/>
          </p:cNvPicPr>
          <p:nvPr/>
        </p:nvPicPr>
        <p:blipFill>
          <a:blip r:embed="rId3"/>
          <a:stretch>
            <a:fillRect/>
          </a:stretch>
        </p:blipFill>
        <p:spPr>
          <a:xfrm>
            <a:off x="702019" y="1677938"/>
            <a:ext cx="879038" cy="879038"/>
          </a:xfrm>
          <a:prstGeom prst="rect">
            <a:avLst/>
          </a:prstGeom>
        </p:spPr>
      </p:pic>
      <p:cxnSp>
        <p:nvCxnSpPr>
          <p:cNvPr id="13" name="Straight Arrow Connector 12"/>
          <p:cNvCxnSpPr/>
          <p:nvPr/>
        </p:nvCxnSpPr>
        <p:spPr>
          <a:xfrm flipV="1">
            <a:off x="1823491" y="2203188"/>
            <a:ext cx="277428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4A2D501-445D-4513-B2F8-CE18F19023C3}"/>
              </a:ext>
            </a:extLst>
          </p:cNvPr>
          <p:cNvSpPr txBox="1"/>
          <p:nvPr/>
        </p:nvSpPr>
        <p:spPr>
          <a:xfrm>
            <a:off x="1940767" y="1594006"/>
            <a:ext cx="3435701" cy="567463"/>
          </a:xfrm>
          <a:prstGeom prst="rect">
            <a:avLst/>
          </a:prstGeom>
          <a:noFill/>
        </p:spPr>
        <p:txBody>
          <a:bodyPr wrap="square" rtlCol="0">
            <a:spAutoFit/>
          </a:bodyPr>
          <a:lstStyle/>
          <a:p>
            <a:pPr>
              <a:lnSpc>
                <a:spcPct val="200000"/>
              </a:lnSpc>
            </a:pPr>
            <a:r>
              <a:rPr lang="en-US" b="1" dirty="0">
                <a:latin typeface="Open Sans" panose="020B0606030504020204" pitchFamily="34" charset="0"/>
                <a:ea typeface="Open Sans" panose="020B0606030504020204" pitchFamily="34" charset="0"/>
                <a:cs typeface="Open Sans" panose="020B0606030504020204" pitchFamily="34" charset="0"/>
              </a:rPr>
              <a:t>1. Open report page</a:t>
            </a:r>
          </a:p>
        </p:txBody>
      </p:sp>
      <p:sp>
        <p:nvSpPr>
          <p:cNvPr id="15" name="TextBox 14"/>
          <p:cNvSpPr txBox="1"/>
          <p:nvPr/>
        </p:nvSpPr>
        <p:spPr>
          <a:xfrm>
            <a:off x="570708" y="2549117"/>
            <a:ext cx="114165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Manager</a:t>
            </a:r>
          </a:p>
        </p:txBody>
      </p:sp>
      <p:pic>
        <p:nvPicPr>
          <p:cNvPr id="4" name="Picture 3"/>
          <p:cNvPicPr>
            <a:picLocks noChangeAspect="1"/>
          </p:cNvPicPr>
          <p:nvPr/>
        </p:nvPicPr>
        <p:blipFill>
          <a:blip r:embed="rId4"/>
          <a:stretch>
            <a:fillRect/>
          </a:stretch>
        </p:blipFill>
        <p:spPr>
          <a:xfrm>
            <a:off x="4831825" y="1667739"/>
            <a:ext cx="1089286" cy="1089286"/>
          </a:xfrm>
          <a:prstGeom prst="rect">
            <a:avLst/>
          </a:prstGeom>
        </p:spPr>
      </p:pic>
      <p:cxnSp>
        <p:nvCxnSpPr>
          <p:cNvPr id="18" name="Straight Arrow Connector 17"/>
          <p:cNvCxnSpPr>
            <a:cxnSpLocks/>
          </p:cNvCxnSpPr>
          <p:nvPr/>
        </p:nvCxnSpPr>
        <p:spPr>
          <a:xfrm>
            <a:off x="6206247" y="2212382"/>
            <a:ext cx="20473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97775" y="2816059"/>
            <a:ext cx="2221178" cy="369332"/>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Report page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p:cNvPicPr>
            <a:picLocks noChangeAspect="1"/>
          </p:cNvPicPr>
          <p:nvPr/>
        </p:nvPicPr>
        <p:blipFill>
          <a:blip r:embed="rId5"/>
          <a:stretch>
            <a:fillRect/>
          </a:stretch>
        </p:blipFill>
        <p:spPr>
          <a:xfrm>
            <a:off x="8460570" y="1546741"/>
            <a:ext cx="1049520" cy="1049520"/>
          </a:xfrm>
          <a:prstGeom prst="rect">
            <a:avLst/>
          </a:prstGeom>
        </p:spPr>
      </p:pic>
      <p:sp>
        <p:nvSpPr>
          <p:cNvPr id="25" name="TextBox 24"/>
          <p:cNvSpPr txBox="1"/>
          <p:nvPr/>
        </p:nvSpPr>
        <p:spPr>
          <a:xfrm>
            <a:off x="8027847" y="2675590"/>
            <a:ext cx="2154757"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Report detail page</a:t>
            </a:r>
          </a:p>
        </p:txBody>
      </p:sp>
      <p:sp>
        <p:nvSpPr>
          <p:cNvPr id="31" name="TextBox 30">
            <a:extLst>
              <a:ext uri="{FF2B5EF4-FFF2-40B4-BE49-F238E27FC236}">
                <a16:creationId xmlns:a16="http://schemas.microsoft.com/office/drawing/2014/main" xmlns="" id="{54A2D501-445D-4513-B2F8-CE18F19023C3}"/>
              </a:ext>
            </a:extLst>
          </p:cNvPr>
          <p:cNvSpPr txBox="1"/>
          <p:nvPr/>
        </p:nvSpPr>
        <p:spPr>
          <a:xfrm>
            <a:off x="9110355" y="3237551"/>
            <a:ext cx="2991343" cy="646331"/>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Choose a learner/author</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346" y="3996561"/>
            <a:ext cx="1236480" cy="1236480"/>
          </a:xfrm>
          <a:prstGeom prst="rect">
            <a:avLst/>
          </a:prstGeom>
        </p:spPr>
      </p:pic>
      <p:cxnSp>
        <p:nvCxnSpPr>
          <p:cNvPr id="26" name="Straight Arrow Connector 25"/>
          <p:cNvCxnSpPr>
            <a:cxnSpLocks/>
          </p:cNvCxnSpPr>
          <p:nvPr/>
        </p:nvCxnSpPr>
        <p:spPr>
          <a:xfrm>
            <a:off x="9018290" y="3080988"/>
            <a:ext cx="0" cy="9219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xmlns="" id="{AEA4159E-EF9B-DA4D-8565-8131E3365359}"/>
              </a:ext>
            </a:extLst>
          </p:cNvPr>
          <p:cNvSpPr>
            <a:spLocks noGrp="1"/>
          </p:cNvSpPr>
          <p:nvPr>
            <p:ph type="title"/>
          </p:nvPr>
        </p:nvSpPr>
        <p:spPr>
          <a:xfrm>
            <a:off x="209145" y="102141"/>
            <a:ext cx="10396882" cy="1151965"/>
          </a:xfrm>
        </p:spPr>
        <p:txBody>
          <a:bodyPr/>
          <a:lstStyle/>
          <a:p>
            <a:r>
              <a:rPr lang="en-US" dirty="0"/>
              <a:t>PROCESS</a:t>
            </a:r>
          </a:p>
        </p:txBody>
      </p:sp>
      <p:sp>
        <p:nvSpPr>
          <p:cNvPr id="16" name="TextBox 15">
            <a:extLst>
              <a:ext uri="{FF2B5EF4-FFF2-40B4-BE49-F238E27FC236}">
                <a16:creationId xmlns:a16="http://schemas.microsoft.com/office/drawing/2014/main" xmlns="" id="{6313B13B-21BC-5946-8FBE-E80E51A1F19F}"/>
              </a:ext>
            </a:extLst>
          </p:cNvPr>
          <p:cNvSpPr txBox="1"/>
          <p:nvPr/>
        </p:nvSpPr>
        <p:spPr>
          <a:xfrm>
            <a:off x="7726664" y="5200919"/>
            <a:ext cx="258325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Detail information</a:t>
            </a:r>
          </a:p>
        </p:txBody>
      </p:sp>
      <p:pic>
        <p:nvPicPr>
          <p:cNvPr id="17" name="Picture 16">
            <a:extLst>
              <a:ext uri="{FF2B5EF4-FFF2-40B4-BE49-F238E27FC236}">
                <a16:creationId xmlns:a16="http://schemas.microsoft.com/office/drawing/2014/main" xmlns="" id="{95536C22-DAE6-A643-8531-18B54D7AE720}"/>
              </a:ext>
            </a:extLst>
          </p:cNvPr>
          <p:cNvPicPr>
            <a:picLocks noChangeAspect="1"/>
          </p:cNvPicPr>
          <p:nvPr/>
        </p:nvPicPr>
        <p:blipFill>
          <a:blip r:embed="rId7"/>
          <a:stretch>
            <a:fillRect/>
          </a:stretch>
        </p:blipFill>
        <p:spPr>
          <a:xfrm>
            <a:off x="8460570" y="4076512"/>
            <a:ext cx="1089286" cy="1089286"/>
          </a:xfrm>
          <a:prstGeom prst="rect">
            <a:avLst/>
          </a:prstGeom>
        </p:spPr>
      </p:pic>
      <p:cxnSp>
        <p:nvCxnSpPr>
          <p:cNvPr id="19" name="Straight Arrow Connector 18">
            <a:extLst>
              <a:ext uri="{FF2B5EF4-FFF2-40B4-BE49-F238E27FC236}">
                <a16:creationId xmlns:a16="http://schemas.microsoft.com/office/drawing/2014/main" xmlns="" id="{0DB6ACF9-473E-ED46-9E22-128D1083B66B}"/>
              </a:ext>
            </a:extLst>
          </p:cNvPr>
          <p:cNvCxnSpPr>
            <a:cxnSpLocks/>
          </p:cNvCxnSpPr>
          <p:nvPr/>
        </p:nvCxnSpPr>
        <p:spPr>
          <a:xfrm flipH="1">
            <a:off x="6313251" y="4708046"/>
            <a:ext cx="18512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4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21" grpId="0"/>
      <p:bldP spid="25" grpId="0"/>
      <p:bldP spid="31"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46D7A50-FA7E-B34F-ADD2-A393F4E80D01}"/>
              </a:ext>
            </a:extLst>
          </p:cNvPr>
          <p:cNvSpPr>
            <a:spLocks noGrp="1"/>
          </p:cNvSpPr>
          <p:nvPr>
            <p:ph type="title"/>
          </p:nvPr>
        </p:nvSpPr>
        <p:spPr>
          <a:xfrm>
            <a:off x="209145" y="102141"/>
            <a:ext cx="10396882" cy="1151965"/>
          </a:xfrm>
        </p:spPr>
        <p:txBody>
          <a:bodyPr/>
          <a:lstStyle/>
          <a:p>
            <a:r>
              <a:rPr lang="en-US" dirty="0"/>
              <a:t>ENTITIES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646" y="297820"/>
            <a:ext cx="7158381" cy="518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554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VALUES</a:t>
            </a:r>
          </a:p>
        </p:txBody>
      </p:sp>
      <p:sp>
        <p:nvSpPr>
          <p:cNvPr id="5" name="Rectangle 4">
            <a:extLst>
              <a:ext uri="{FF2B5EF4-FFF2-40B4-BE49-F238E27FC236}">
                <a16:creationId xmlns:a16="http://schemas.microsoft.com/office/drawing/2014/main" xmlns="" id="{59D1DDC6-62CA-DA4C-BA20-2C28702E468A}"/>
              </a:ext>
            </a:extLst>
          </p:cNvPr>
          <p:cNvSpPr/>
          <p:nvPr/>
        </p:nvSpPr>
        <p:spPr>
          <a:xfrm>
            <a:off x="5574583" y="1338325"/>
            <a:ext cx="5302423" cy="3303468"/>
          </a:xfrm>
          <a:prstGeom prst="rect">
            <a:avLst/>
          </a:prstGeom>
        </p:spPr>
        <p:txBody>
          <a:bodyPr wrap="square">
            <a:spAutoFit/>
          </a:bodyPr>
          <a:lstStyle/>
          <a:p>
            <a:pPr marL="342900" lvl="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Tightness and clarity. There are different specific training plans, each consisting of programs and courses related to a particular field.</a:t>
            </a:r>
          </a:p>
          <a:p>
            <a:pPr marL="342900" lvl="0" indent="-342900">
              <a:spcAft>
                <a:spcPts val="1000"/>
              </a:spcAft>
              <a:buFont typeface="Wingdings" pitchFamily="2" charset="2"/>
              <a:buChar char="q"/>
            </a:pPr>
            <a:endParaRPr lang="en-US" sz="2400">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Monitor everything through reports or statistics.</a:t>
            </a:r>
          </a:p>
        </p:txBody>
      </p:sp>
      <p:pic>
        <p:nvPicPr>
          <p:cNvPr id="7" name="Picture 6">
            <a:extLst>
              <a:ext uri="{FF2B5EF4-FFF2-40B4-BE49-F238E27FC236}">
                <a16:creationId xmlns:a16="http://schemas.microsoft.com/office/drawing/2014/main" xmlns="" id="{6A7869F6-13D7-2948-81D4-5E62B85A8BE7}"/>
              </a:ext>
            </a:extLst>
          </p:cNvPr>
          <p:cNvPicPr>
            <a:picLocks noChangeAspect="1"/>
          </p:cNvPicPr>
          <p:nvPr/>
        </p:nvPicPr>
        <p:blipFill>
          <a:blip r:embed="rId2"/>
          <a:stretch>
            <a:fillRect/>
          </a:stretch>
        </p:blipFill>
        <p:spPr>
          <a:xfrm>
            <a:off x="338374" y="1338325"/>
            <a:ext cx="4819450"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1055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a16="http://schemas.microsoft.com/office/drawing/2014/main" xmlns=""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0" y="2209109"/>
            <a:ext cx="6028616" cy="22201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DDCA7C61-2476-154F-B4A0-92283CFB704D}"/>
              </a:ext>
            </a:extLst>
          </p:cNvPr>
          <p:cNvSpPr txBox="1"/>
          <p:nvPr/>
        </p:nvSpPr>
        <p:spPr>
          <a:xfrm>
            <a:off x="6380171" y="1390702"/>
            <a:ext cx="3411575" cy="646331"/>
          </a:xfrm>
          <a:prstGeom prst="rect">
            <a:avLst/>
          </a:prstGeom>
          <a:noFill/>
        </p:spPr>
        <p:txBody>
          <a:bodyPr wrap="none" rtlCol="0">
            <a:spAutoFit/>
          </a:bodyPr>
          <a:lstStyle/>
          <a:p>
            <a:r>
              <a:rPr lang="en-US" sz="36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Traditional Training</a:t>
            </a:r>
          </a:p>
        </p:txBody>
      </p:sp>
      <p:sp>
        <p:nvSpPr>
          <p:cNvPr id="8" name="TextBox 7">
            <a:extLst>
              <a:ext uri="{FF2B5EF4-FFF2-40B4-BE49-F238E27FC236}">
                <a16:creationId xmlns:a16="http://schemas.microsoft.com/office/drawing/2014/main" xmlns="" id="{440168D5-2D15-514C-9B04-8D0738937CC8}"/>
              </a:ext>
            </a:extLst>
          </p:cNvPr>
          <p:cNvSpPr txBox="1"/>
          <p:nvPr/>
        </p:nvSpPr>
        <p:spPr>
          <a:xfrm>
            <a:off x="6380171" y="2037033"/>
            <a:ext cx="4893013" cy="2472472"/>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Lack of human resources to conduct meeting and courses</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Trainers have to train repeatedly</a:t>
            </a:r>
          </a:p>
          <a:p>
            <a:pPr marL="342900" lvl="0" indent="-342900">
              <a:buFont typeface="Wingdings" pitchFamily="2" charset="2"/>
              <a:buChar char="q"/>
            </a:pPr>
            <a:r>
              <a:rPr lang="en-US" sz="2400" smtClean="0">
                <a:latin typeface="Open Sans" panose="020B0606030504020204" pitchFamily="34" charset="0"/>
                <a:ea typeface="Open Sans" panose="020B0606030504020204" pitchFamily="34" charset="0"/>
                <a:cs typeface="Open Sans" panose="020B0606030504020204" pitchFamily="34" charset="0"/>
              </a:rPr>
              <a:t>Learners cannot </a:t>
            </a:r>
            <a:r>
              <a:rPr lang="en-US" sz="2400" dirty="0">
                <a:latin typeface="Open Sans" panose="020B0606030504020204" pitchFamily="34" charset="0"/>
                <a:ea typeface="Open Sans" panose="020B0606030504020204" pitchFamily="34" charset="0"/>
                <a:cs typeface="Open Sans" panose="020B0606030504020204" pitchFamily="34" charset="0"/>
              </a:rPr>
              <a:t>have flexible time to study</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4781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normAutofit/>
          </a:bodyPr>
          <a:lstStyle/>
          <a:p>
            <a:r>
              <a:rPr lang="en-US"/>
              <a:t>CHALLENGES</a:t>
            </a:r>
            <a:endParaRPr lang="en-US" dirty="0"/>
          </a:p>
        </p:txBody>
      </p:sp>
      <p:sp>
        <p:nvSpPr>
          <p:cNvPr id="8" name="Rectangle 7">
            <a:extLst>
              <a:ext uri="{FF2B5EF4-FFF2-40B4-BE49-F238E27FC236}">
                <a16:creationId xmlns:a16="http://schemas.microsoft.com/office/drawing/2014/main" xmlns="" id="{A8F0FB66-9AE7-BD4C-88DB-68440C1649FD}"/>
              </a:ext>
            </a:extLst>
          </p:cNvPr>
          <p:cNvSpPr/>
          <p:nvPr/>
        </p:nvSpPr>
        <p:spPr>
          <a:xfrm>
            <a:off x="3831774" y="1634733"/>
            <a:ext cx="7506786" cy="1210588"/>
          </a:xfrm>
          <a:prstGeom prst="rect">
            <a:avLst/>
          </a:prstGeom>
        </p:spPr>
        <p:txBody>
          <a:bodyPr wrap="square">
            <a:spAutoFit/>
          </a:bodyPr>
          <a:lstStyle/>
          <a:p>
            <a:pPr marL="457200" lvl="0" indent="-457200">
              <a:spcAft>
                <a:spcPts val="2000"/>
              </a:spcAft>
              <a:buFont typeface="Wingdings" pitchFamily="2" charset="2"/>
              <a:buChar char="q"/>
            </a:pPr>
            <a:r>
              <a:rPr lang="en-US" sz="2800">
                <a:latin typeface="Open Sans" panose="020B0606030504020204" pitchFamily="34" charset="0"/>
                <a:ea typeface="Open Sans" panose="020B0606030504020204" pitchFamily="34" charset="0"/>
                <a:cs typeface="Open Sans" panose="020B0606030504020204" pitchFamily="34" charset="0"/>
              </a:rPr>
              <a:t>Currently only supports the web platform</a:t>
            </a:r>
          </a:p>
          <a:p>
            <a:pPr marL="457200" indent="-457200">
              <a:spcAft>
                <a:spcPts val="1000"/>
              </a:spcAft>
              <a:buFont typeface="Wingdings" pitchFamily="2" charset="2"/>
              <a:buChar char="q"/>
            </a:pPr>
            <a:r>
              <a:rPr lang="en-US" sz="2800">
                <a:latin typeface="Open Sans" panose="020B0606030504020204" pitchFamily="34" charset="0"/>
                <a:ea typeface="Open Sans" panose="020B0606030504020204" pitchFamily="34" charset="0"/>
                <a:cs typeface="Open Sans" panose="020B0606030504020204" pitchFamily="34" charset="0"/>
              </a:rPr>
              <a:t>Limited learning resources</a:t>
            </a:r>
          </a:p>
        </p:txBody>
      </p:sp>
      <p:pic>
        <p:nvPicPr>
          <p:cNvPr id="5" name="Picture 4">
            <a:extLst>
              <a:ext uri="{FF2B5EF4-FFF2-40B4-BE49-F238E27FC236}">
                <a16:creationId xmlns:a16="http://schemas.microsoft.com/office/drawing/2014/main" xmlns="" id="{DE1BD291-3A26-2340-94EF-C5E880941FC2}"/>
              </a:ext>
            </a:extLst>
          </p:cNvPr>
          <p:cNvPicPr>
            <a:picLocks noChangeAspect="1"/>
          </p:cNvPicPr>
          <p:nvPr/>
        </p:nvPicPr>
        <p:blipFill>
          <a:blip r:embed="rId2"/>
          <a:stretch>
            <a:fillRect/>
          </a:stretch>
        </p:blipFill>
        <p:spPr>
          <a:xfrm>
            <a:off x="317336" y="1469271"/>
            <a:ext cx="3294308" cy="36145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125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FUTURE PLANS</a:t>
            </a:r>
          </a:p>
        </p:txBody>
      </p:sp>
      <p:sp>
        <p:nvSpPr>
          <p:cNvPr id="8" name="Rectangle 7">
            <a:extLst>
              <a:ext uri="{FF2B5EF4-FFF2-40B4-BE49-F238E27FC236}">
                <a16:creationId xmlns:a16="http://schemas.microsoft.com/office/drawing/2014/main" xmlns="" id="{0C8737E3-4502-624F-BAA4-9F9E2A3BD656}"/>
              </a:ext>
            </a:extLst>
          </p:cNvPr>
          <p:cNvSpPr/>
          <p:nvPr/>
        </p:nvSpPr>
        <p:spPr>
          <a:xfrm>
            <a:off x="5408023" y="1546696"/>
            <a:ext cx="6105167" cy="1944122"/>
          </a:xfrm>
          <a:prstGeom prst="rect">
            <a:avLst/>
          </a:prstGeom>
        </p:spPr>
        <p:txBody>
          <a:bodyPr wrap="square">
            <a:spAutoFit/>
          </a:bodyPr>
          <a:lstStyle/>
          <a:p>
            <a:pPr marL="457200" lvl="0" indent="-457200">
              <a:spcAft>
                <a:spcPts val="1000"/>
              </a:spcAft>
              <a:buFont typeface="Wingdings" pitchFamily="2" charset="2"/>
              <a:buChar char="q"/>
            </a:pPr>
            <a:r>
              <a:rPr lang="en-US" sz="2800" dirty="0">
                <a:latin typeface="Open Sans" panose="020B0606030504020204" pitchFamily="34" charset="0"/>
                <a:ea typeface="Open Sans" panose="020B0606030504020204" pitchFamily="34" charset="0"/>
                <a:cs typeface="Open Sans" panose="020B0606030504020204" pitchFamily="34" charset="0"/>
              </a:rPr>
              <a:t>Develop and improve system on mobile platforms such as iOS, Android, ...</a:t>
            </a:r>
          </a:p>
          <a:p>
            <a:pPr marL="457200" lvl="0" indent="-457200">
              <a:spcAft>
                <a:spcPts val="1000"/>
              </a:spcAft>
              <a:buFont typeface="Wingdings" pitchFamily="2" charset="2"/>
              <a:buChar char="q"/>
            </a:pPr>
            <a:r>
              <a:rPr lang="en-US" sz="2800" dirty="0">
                <a:latin typeface="Open Sans" panose="020B0606030504020204" pitchFamily="34" charset="0"/>
                <a:ea typeface="Open Sans" panose="020B0606030504020204" pitchFamily="34" charset="0"/>
                <a:cs typeface="Open Sans" panose="020B0606030504020204" pitchFamily="34" charset="0"/>
              </a:rPr>
              <a:t>Expanse learning resource</a:t>
            </a:r>
          </a:p>
        </p:txBody>
      </p:sp>
      <p:pic>
        <p:nvPicPr>
          <p:cNvPr id="5" name="Picture 4">
            <a:extLst>
              <a:ext uri="{FF2B5EF4-FFF2-40B4-BE49-F238E27FC236}">
                <a16:creationId xmlns:a16="http://schemas.microsoft.com/office/drawing/2014/main" xmlns="" id="{93A74B24-1980-294D-97CF-92B5FAD8DEA9}"/>
              </a:ext>
            </a:extLst>
          </p:cNvPr>
          <p:cNvPicPr>
            <a:picLocks noChangeAspect="1"/>
          </p:cNvPicPr>
          <p:nvPr/>
        </p:nvPicPr>
        <p:blipFill>
          <a:blip r:embed="rId3"/>
          <a:stretch>
            <a:fillRect/>
          </a:stretch>
        </p:blipFill>
        <p:spPr>
          <a:xfrm>
            <a:off x="338374" y="1546696"/>
            <a:ext cx="4819450" cy="319784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7980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451100"/>
            <a:ext cx="10396882" cy="1151965"/>
          </a:xfrm>
        </p:spPr>
        <p:txBody>
          <a:bodyPr/>
          <a:lstStyle/>
          <a:p>
            <a:pPr algn="ctr"/>
            <a:r>
              <a:rPr lang="en-US" dirty="0"/>
              <a:t>THANK YOU FOR LISTENING</a:t>
            </a:r>
          </a:p>
        </p:txBody>
      </p:sp>
    </p:spTree>
    <p:extLst>
      <p:ext uri="{BB962C8B-B14F-4D97-AF65-F5344CB8AC3E}">
        <p14:creationId xmlns:p14="http://schemas.microsoft.com/office/powerpoint/2010/main" val="159641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4690204-0ED1-144E-9506-D62983485CBF}"/>
              </a:ext>
            </a:extLst>
          </p:cNvPr>
          <p:cNvPicPr>
            <a:picLocks noChangeAspect="1"/>
          </p:cNvPicPr>
          <p:nvPr/>
        </p:nvPicPr>
        <p:blipFill>
          <a:blip r:embed="rId2"/>
          <a:stretch>
            <a:fillRect/>
          </a:stretch>
        </p:blipFill>
        <p:spPr>
          <a:xfrm>
            <a:off x="4420001" y="1595989"/>
            <a:ext cx="2608580" cy="2608580"/>
          </a:xfrm>
          <a:prstGeom prst="rect">
            <a:avLst/>
          </a:prstGeom>
        </p:spPr>
      </p:pic>
    </p:spTree>
    <p:extLst>
      <p:ext uri="{BB962C8B-B14F-4D97-AF65-F5344CB8AC3E}">
        <p14:creationId xmlns:p14="http://schemas.microsoft.com/office/powerpoint/2010/main" val="353709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a16="http://schemas.microsoft.com/office/drawing/2014/main" xmlns=""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60" y="2022197"/>
            <a:ext cx="5800730" cy="269124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xmlns="" id="{DDCA7C61-2476-154F-B4A0-92283CFB704D}"/>
              </a:ext>
            </a:extLst>
          </p:cNvPr>
          <p:cNvSpPr txBox="1"/>
          <p:nvPr/>
        </p:nvSpPr>
        <p:spPr>
          <a:xfrm>
            <a:off x="6314071" y="1448341"/>
            <a:ext cx="4765920" cy="707886"/>
          </a:xfrm>
          <a:prstGeom prst="rect">
            <a:avLst/>
          </a:prstGeom>
          <a:noFill/>
        </p:spPr>
        <p:txBody>
          <a:bodyPr wrap="none" rtlCol="0">
            <a:spAutoFit/>
          </a:bodyPr>
          <a:lstStyle/>
          <a:p>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Send employees outside</a:t>
            </a:r>
          </a:p>
        </p:txBody>
      </p:sp>
      <p:sp>
        <p:nvSpPr>
          <p:cNvPr id="8" name="TextBox 7">
            <a:extLst>
              <a:ext uri="{FF2B5EF4-FFF2-40B4-BE49-F238E27FC236}">
                <a16:creationId xmlns:a16="http://schemas.microsoft.com/office/drawing/2014/main" xmlns="" id="{440168D5-2D15-514C-9B04-8D0738937CC8}"/>
              </a:ext>
            </a:extLst>
          </p:cNvPr>
          <p:cNvSpPr txBox="1"/>
          <p:nvPr/>
        </p:nvSpPr>
        <p:spPr>
          <a:xfrm>
            <a:off x="6314071" y="2156227"/>
            <a:ext cx="4893013" cy="1954381"/>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Lower employees’ trust</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Expensive </a:t>
            </a:r>
            <a:r>
              <a:rPr lang="en-US" sz="2400">
                <a:latin typeface="Open Sans" panose="020B0606030504020204" pitchFamily="34" charset="0"/>
                <a:ea typeface="Open Sans" panose="020B0606030504020204" pitchFamily="34" charset="0"/>
                <a:cs typeface="Open Sans" panose="020B0606030504020204" pitchFamily="34" charset="0"/>
              </a:rPr>
              <a:t>solution </a:t>
            </a:r>
            <a:endParaRPr lang="en-US" sz="2400" smtClean="0">
              <a:latin typeface="Open Sans" panose="020B0606030504020204" pitchFamily="34" charset="0"/>
              <a:ea typeface="Open Sans" panose="020B0606030504020204" pitchFamily="34" charset="0"/>
              <a:cs typeface="Open Sans" panose="020B0606030504020204" pitchFamily="34" charset="0"/>
            </a:endParaRPr>
          </a:p>
          <a:p>
            <a:pPr marL="342900" lvl="0" indent="-342900">
              <a:spcAft>
                <a:spcPts val="1000"/>
              </a:spcAft>
              <a:buFont typeface="Wingdings" pitchFamily="2" charset="2"/>
              <a:buChar char="q"/>
            </a:pPr>
            <a:r>
              <a:rPr lang="en-US" sz="2400" smtClean="0">
                <a:latin typeface="Open Sans" panose="020B0606030504020204" pitchFamily="34" charset="0"/>
                <a:ea typeface="Open Sans" panose="020B0606030504020204" pitchFamily="34" charset="0"/>
                <a:cs typeface="Open Sans" panose="020B0606030504020204" pitchFamily="34" charset="0"/>
              </a:rPr>
              <a:t>Can not manage course’s content</a:t>
            </a: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spcAft>
                <a:spcPts val="1000"/>
              </a:spcAft>
              <a:buFont typeface="Wingdings" pitchFamily="2" charset="2"/>
              <a:buChar char="q"/>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37144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a16="http://schemas.microsoft.com/office/drawing/2014/main" xmlns="" id="{774F3035-0B7C-F545-B58A-DA1685DE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60" y="1736366"/>
            <a:ext cx="5800730" cy="32629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DDCA7C61-2476-154F-B4A0-92283CFB704D}"/>
              </a:ext>
            </a:extLst>
          </p:cNvPr>
          <p:cNvSpPr txBox="1"/>
          <p:nvPr/>
        </p:nvSpPr>
        <p:spPr>
          <a:xfrm>
            <a:off x="6314071" y="1448341"/>
            <a:ext cx="3506024" cy="707886"/>
          </a:xfrm>
          <a:prstGeom prst="rect">
            <a:avLst/>
          </a:prstGeom>
          <a:noFill/>
        </p:spPr>
        <p:txBody>
          <a:bodyPr wrap="none" rtlCol="0">
            <a:spAutoFit/>
          </a:bodyPr>
          <a:lstStyle/>
          <a:p>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Buy course online</a:t>
            </a:r>
          </a:p>
        </p:txBody>
      </p:sp>
      <p:sp>
        <p:nvSpPr>
          <p:cNvPr id="8" name="TextBox 7">
            <a:extLst>
              <a:ext uri="{FF2B5EF4-FFF2-40B4-BE49-F238E27FC236}">
                <a16:creationId xmlns:a16="http://schemas.microsoft.com/office/drawing/2014/main" xmlns="" id="{440168D5-2D15-514C-9B04-8D0738937CC8}"/>
              </a:ext>
            </a:extLst>
          </p:cNvPr>
          <p:cNvSpPr txBox="1"/>
          <p:nvPr/>
        </p:nvSpPr>
        <p:spPr>
          <a:xfrm>
            <a:off x="6314071" y="2156227"/>
            <a:ext cx="4893013" cy="1456809"/>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Can not manage content of course</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Can not manage learners’ process</a:t>
            </a:r>
          </a:p>
          <a:p>
            <a:pPr marL="342900" lvl="0" indent="-342900">
              <a:spcAft>
                <a:spcPts val="1000"/>
              </a:spcAft>
              <a:buFont typeface="Wingdings" pitchFamily="2" charset="2"/>
              <a:buChar char="q"/>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59532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Current situation</a:t>
            </a:r>
          </a:p>
        </p:txBody>
      </p:sp>
      <p:pic>
        <p:nvPicPr>
          <p:cNvPr id="5" name="Picture 4">
            <a:extLst>
              <a:ext uri="{FF2B5EF4-FFF2-40B4-BE49-F238E27FC236}">
                <a16:creationId xmlns:a16="http://schemas.microsoft.com/office/drawing/2014/main" xmlns="" id="{774F3035-0B7C-F545-B58A-DA1685DEC155}"/>
              </a:ext>
            </a:extLst>
          </p:cNvPr>
          <p:cNvPicPr>
            <a:picLocks noChangeAspect="1"/>
          </p:cNvPicPr>
          <p:nvPr/>
        </p:nvPicPr>
        <p:blipFill>
          <a:blip r:embed="rId2"/>
          <a:stretch>
            <a:fillRect/>
          </a:stretch>
        </p:blipFill>
        <p:spPr>
          <a:xfrm>
            <a:off x="306910" y="1924984"/>
            <a:ext cx="6028616" cy="27883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DDCA7C61-2476-154F-B4A0-92283CFB704D}"/>
              </a:ext>
            </a:extLst>
          </p:cNvPr>
          <p:cNvSpPr txBox="1"/>
          <p:nvPr/>
        </p:nvSpPr>
        <p:spPr>
          <a:xfrm>
            <a:off x="6566067" y="1424237"/>
            <a:ext cx="4427375" cy="1323439"/>
          </a:xfrm>
          <a:prstGeom prst="rect">
            <a:avLst/>
          </a:prstGeom>
          <a:noFill/>
        </p:spPr>
        <p:txBody>
          <a:bodyPr wrap="square" rtlCol="0">
            <a:spAutoFit/>
          </a:bodyPr>
          <a:lstStyle/>
          <a:p>
            <a:r>
              <a:rPr lang="en-US" sz="4000" b="1">
                <a:solidFill>
                  <a:srgbClr val="C00000"/>
                </a:solidFill>
                <a:latin typeface="Open Sans" panose="020B0606030504020204" pitchFamily="34" charset="0"/>
                <a:ea typeface="Open Sans" panose="020B0606030504020204" pitchFamily="34" charset="0"/>
                <a:cs typeface="Open Sans" panose="020B0606030504020204" pitchFamily="34" charset="0"/>
              </a:rPr>
              <a:t>Share training program online</a:t>
            </a:r>
          </a:p>
        </p:txBody>
      </p:sp>
      <p:sp>
        <p:nvSpPr>
          <p:cNvPr id="8" name="TextBox 7">
            <a:extLst>
              <a:ext uri="{FF2B5EF4-FFF2-40B4-BE49-F238E27FC236}">
                <a16:creationId xmlns:a16="http://schemas.microsoft.com/office/drawing/2014/main" xmlns="" id="{440168D5-2D15-514C-9B04-8D0738937CC8}"/>
              </a:ext>
            </a:extLst>
          </p:cNvPr>
          <p:cNvSpPr txBox="1"/>
          <p:nvPr/>
        </p:nvSpPr>
        <p:spPr>
          <a:xfrm>
            <a:off x="6566067" y="2747676"/>
            <a:ext cx="5044319" cy="1328569"/>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a:latin typeface="Open Sans" panose="020B0606030504020204" pitchFamily="34" charset="0"/>
                <a:ea typeface="Open Sans" panose="020B0606030504020204" pitchFamily="34" charset="0"/>
                <a:cs typeface="Open Sans" panose="020B0606030504020204" pitchFamily="34" charset="0"/>
              </a:rPr>
              <a:t>Lack of privacy on training courses</a:t>
            </a:r>
          </a:p>
          <a:p>
            <a:pPr marL="342900" lvl="0" indent="-342900">
              <a:buFont typeface="Wingdings" pitchFamily="2" charset="2"/>
              <a:buChar char="q"/>
            </a:pPr>
            <a:r>
              <a:rPr lang="en-US" sz="2400" smtClean="0">
                <a:latin typeface="Open Sans" panose="020B0606030504020204" pitchFamily="34" charset="0"/>
                <a:ea typeface="Open Sans" panose="020B0606030504020204" pitchFamily="34" charset="0"/>
                <a:cs typeface="Open Sans" panose="020B0606030504020204" pitchFamily="34" charset="0"/>
              </a:rPr>
              <a:t>User </a:t>
            </a:r>
            <a:r>
              <a:rPr lang="en-US" sz="2400">
                <a:latin typeface="Open Sans" panose="020B0606030504020204" pitchFamily="34" charset="0"/>
                <a:ea typeface="Open Sans" panose="020B0606030504020204" pitchFamily="34" charset="0"/>
                <a:cs typeface="Open Sans" panose="020B0606030504020204" pitchFamily="34" charset="0"/>
              </a:rPr>
              <a:t>information can be exposed to third party</a:t>
            </a:r>
          </a:p>
        </p:txBody>
      </p:sp>
    </p:spTree>
    <p:extLst>
      <p:ext uri="{BB962C8B-B14F-4D97-AF65-F5344CB8AC3E}">
        <p14:creationId xmlns:p14="http://schemas.microsoft.com/office/powerpoint/2010/main" val="714422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AF61EC1-08F4-2840-851A-37F400188D91}"/>
              </a:ext>
            </a:extLst>
          </p:cNvPr>
          <p:cNvSpPr>
            <a:spLocks noGrp="1"/>
          </p:cNvSpPr>
          <p:nvPr>
            <p:ph type="title"/>
          </p:nvPr>
        </p:nvSpPr>
        <p:spPr>
          <a:xfrm>
            <a:off x="209145" y="102141"/>
            <a:ext cx="10396882" cy="1151965"/>
          </a:xfrm>
        </p:spPr>
        <p:txBody>
          <a:bodyPr/>
          <a:lstStyle/>
          <a:p>
            <a:r>
              <a:rPr lang="en-US" dirty="0"/>
              <a:t>SOLUTIONS</a:t>
            </a:r>
          </a:p>
        </p:txBody>
      </p:sp>
      <p:sp>
        <p:nvSpPr>
          <p:cNvPr id="8" name="TextBox 7">
            <a:extLst>
              <a:ext uri="{FF2B5EF4-FFF2-40B4-BE49-F238E27FC236}">
                <a16:creationId xmlns:a16="http://schemas.microsoft.com/office/drawing/2014/main" xmlns="" id="{440168D5-2D15-514C-9B04-8D0738937CC8}"/>
              </a:ext>
            </a:extLst>
          </p:cNvPr>
          <p:cNvSpPr txBox="1"/>
          <p:nvPr/>
        </p:nvSpPr>
        <p:spPr>
          <a:xfrm>
            <a:off x="209145" y="1974196"/>
            <a:ext cx="7662131" cy="2841804"/>
          </a:xfrm>
          <a:prstGeom prst="rect">
            <a:avLst/>
          </a:prstGeom>
          <a:noFill/>
        </p:spPr>
        <p:txBody>
          <a:bodyPr wrap="square" rtlCol="0">
            <a:spAutoFit/>
          </a:bodyPr>
          <a:lstStyle/>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Provide a system for corporations to train their employees with security and conveniences.</a:t>
            </a:r>
          </a:p>
          <a:p>
            <a:pPr marL="342900" lvl="0" indent="-342900">
              <a:spcAft>
                <a:spcPts val="1000"/>
              </a:spcAft>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Analyze employees’ studies to make improvements base on results.</a:t>
            </a:r>
          </a:p>
          <a:p>
            <a:pPr marL="342900" lvl="0" indent="-342900">
              <a:buFont typeface="Wingdings" pitchFamily="2" charset="2"/>
              <a:buChar char="q"/>
            </a:pPr>
            <a:r>
              <a:rPr lang="en-US" sz="2400" dirty="0">
                <a:latin typeface="Open Sans" panose="020B0606030504020204" pitchFamily="34" charset="0"/>
                <a:ea typeface="Open Sans" panose="020B0606030504020204" pitchFamily="34" charset="0"/>
                <a:cs typeface="Open Sans" panose="020B0606030504020204" pitchFamily="34" charset="0"/>
              </a:rPr>
              <a:t>Corporations can manage their training plans and users participated in it with ease.</a:t>
            </a:r>
          </a:p>
          <a:p>
            <a:pPr marL="285750" lvl="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xmlns="" id="{F6AAAEEB-C882-3148-9D0D-099ABD32723D}"/>
              </a:ext>
            </a:extLst>
          </p:cNvPr>
          <p:cNvPicPr>
            <a:picLocks noChangeAspect="1"/>
          </p:cNvPicPr>
          <p:nvPr/>
        </p:nvPicPr>
        <p:blipFill>
          <a:blip r:embed="rId2"/>
          <a:stretch>
            <a:fillRect/>
          </a:stretch>
        </p:blipFill>
        <p:spPr>
          <a:xfrm>
            <a:off x="7871276" y="1082040"/>
            <a:ext cx="3721100" cy="3721100"/>
          </a:xfrm>
          <a:prstGeom prst="rect">
            <a:avLst/>
          </a:prstGeom>
        </p:spPr>
      </p:pic>
    </p:spTree>
    <p:extLst>
      <p:ext uri="{BB962C8B-B14F-4D97-AF65-F5344CB8AC3E}">
        <p14:creationId xmlns:p14="http://schemas.microsoft.com/office/powerpoint/2010/main" val="6755218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588</TotalTime>
  <Words>889</Words>
  <Application>Microsoft Office PowerPoint</Application>
  <PresentationFormat>Custom</PresentationFormat>
  <Paragraphs>242</Paragraphs>
  <Slides>53</Slides>
  <Notes>12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Main Event</vt:lpstr>
      <vt:lpstr>CORPORATE TRAINING SYSTEM</vt:lpstr>
      <vt:lpstr>OUTLINE</vt:lpstr>
      <vt:lpstr>INTRODUCTION</vt:lpstr>
      <vt:lpstr>INTRODUCTION</vt:lpstr>
      <vt:lpstr>Current situation</vt:lpstr>
      <vt:lpstr>Current situation</vt:lpstr>
      <vt:lpstr>Current situation</vt:lpstr>
      <vt:lpstr>Current situation</vt:lpstr>
      <vt:lpstr>SOLUTIONS</vt:lpstr>
      <vt:lpstr>IMPLEMENTATION</vt:lpstr>
      <vt:lpstr>Data hierarchy</vt:lpstr>
      <vt:lpstr>PowerPoint Presentation</vt:lpstr>
      <vt:lpstr>Features</vt:lpstr>
      <vt:lpstr>SYSTEM ADMIN</vt:lpstr>
      <vt:lpstr>ADmin</vt:lpstr>
      <vt:lpstr>Manager</vt:lpstr>
      <vt:lpstr>Manager</vt:lpstr>
      <vt:lpstr>Manager</vt:lpstr>
      <vt:lpstr>Manager</vt:lpstr>
      <vt:lpstr>Manager</vt:lpstr>
      <vt:lpstr>Manager</vt:lpstr>
      <vt:lpstr>author</vt:lpstr>
      <vt:lpstr>learner</vt:lpstr>
      <vt:lpstr>learner</vt:lpstr>
      <vt:lpstr>learner</vt:lpstr>
      <vt:lpstr>SYSTEM ARCHITECTURE</vt:lpstr>
      <vt:lpstr>Algorithm</vt:lpstr>
      <vt:lpstr>Define problem</vt:lpstr>
      <vt:lpstr>SOlution</vt:lpstr>
      <vt:lpstr>DEMONSTRATION</vt:lpstr>
      <vt:lpstr>DEMO MANAGER: CREATE plan, Create program</vt:lpstr>
      <vt:lpstr>PROCESS: </vt:lpstr>
      <vt:lpstr>PowerPoint Presentation</vt:lpstr>
      <vt:lpstr>ENTITIES</vt:lpstr>
      <vt:lpstr>DEMO author: CREATE Course</vt:lpstr>
      <vt:lpstr>PROCESS</vt:lpstr>
      <vt:lpstr>PowerPoint Presentation</vt:lpstr>
      <vt:lpstr>PowerPoint Presentation</vt:lpstr>
      <vt:lpstr>DEMO MANAGER: REView course</vt:lpstr>
      <vt:lpstr>PROCESS</vt:lpstr>
      <vt:lpstr>ENTITIES</vt:lpstr>
      <vt:lpstr>DEMO Learner: Enroll course, learn lecture, take quiz</vt:lpstr>
      <vt:lpstr>PROCESS</vt:lpstr>
      <vt:lpstr>PowerPoint Presentation</vt:lpstr>
      <vt:lpstr>ENTITIES</vt:lpstr>
      <vt:lpstr>DEMO MANAGER: View report  -&gt; View report detail</vt:lpstr>
      <vt:lpstr>PROCESS</vt:lpstr>
      <vt:lpstr>ENTITIES</vt:lpstr>
      <vt:lpstr>VALUES</vt:lpstr>
      <vt:lpstr>CHALLENGES</vt:lpstr>
      <vt:lpstr>FUTURE PLANS</vt:lpstr>
      <vt:lpstr>THANK YOU FOR LISTENING</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TRAINING SYSTEM</dc:title>
  <dc:creator>Microsoft Office User</dc:creator>
  <cp:lastModifiedBy>Microsoft</cp:lastModifiedBy>
  <cp:revision>65</cp:revision>
  <dcterms:created xsi:type="dcterms:W3CDTF">2018-04-18T03:06:46Z</dcterms:created>
  <dcterms:modified xsi:type="dcterms:W3CDTF">2018-04-25T16:18:35Z</dcterms:modified>
</cp:coreProperties>
</file>